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54" r:id="rId1"/>
  </p:sldMasterIdLst>
  <p:notesMasterIdLst>
    <p:notesMasterId r:id="rId27"/>
  </p:notesMasterIdLst>
  <p:sldIdLst>
    <p:sldId id="265" r:id="rId2"/>
    <p:sldId id="304" r:id="rId3"/>
    <p:sldId id="272" r:id="rId4"/>
    <p:sldId id="306" r:id="rId5"/>
    <p:sldId id="298" r:id="rId6"/>
    <p:sldId id="305" r:id="rId7"/>
    <p:sldId id="273" r:id="rId8"/>
    <p:sldId id="293" r:id="rId9"/>
    <p:sldId id="284" r:id="rId10"/>
    <p:sldId id="291" r:id="rId11"/>
    <p:sldId id="292" r:id="rId12"/>
    <p:sldId id="303" r:id="rId13"/>
    <p:sldId id="275" r:id="rId14"/>
    <p:sldId id="307" r:id="rId15"/>
    <p:sldId id="319" r:id="rId16"/>
    <p:sldId id="320" r:id="rId17"/>
    <p:sldId id="318" r:id="rId18"/>
    <p:sldId id="316" r:id="rId19"/>
    <p:sldId id="317" r:id="rId20"/>
    <p:sldId id="295" r:id="rId21"/>
    <p:sldId id="311" r:id="rId22"/>
    <p:sldId id="314" r:id="rId23"/>
    <p:sldId id="322" r:id="rId24"/>
    <p:sldId id="309" r:id="rId25"/>
    <p:sldId id="315" r:id="rId26"/>
  </p:sldIdLst>
  <p:sldSz cx="12192000" cy="1625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6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6242" autoAdjust="0"/>
  </p:normalViewPr>
  <p:slideViewPr>
    <p:cSldViewPr snapToGrid="0">
      <p:cViewPr varScale="1">
        <p:scale>
          <a:sx n="33" d="100"/>
          <a:sy n="33" d="100"/>
        </p:scale>
        <p:origin x="2947" y="82"/>
      </p:cViewPr>
      <p:guideLst>
        <p:guide orient="horz" pos="5106"/>
        <p:guide pos="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363168F-494E-4760-A60E-5A73640E02BB}" type="datetime1">
              <a:rPr lang="ko-KR" altLang="en-US"/>
              <a:pPr lvl="0">
                <a:defRPr/>
              </a:pPr>
              <a:t>2024-10-16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22D69E33-D27D-4332-8D05-73B972204B51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072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69E33-D27D-4332-8D05-73B972204B5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63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20071"/>
            <a:ext cx="12228421" cy="1629614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5699636"/>
            <a:ext cx="7768959" cy="3902345"/>
          </a:xfrm>
        </p:spPr>
        <p:txBody>
          <a:bodyPr anchor="b">
            <a:no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9601978"/>
            <a:ext cx="7768959" cy="2600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3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9" cy="8067793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0596504"/>
            <a:ext cx="8463619" cy="3723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95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1444978"/>
            <a:ext cx="8096243" cy="7164681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8609659"/>
            <a:ext cx="7226405" cy="90311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596504"/>
            <a:ext cx="8463620" cy="3723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1873488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6842207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67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579527"/>
            <a:ext cx="8463620" cy="6152201"/>
          </a:xfrm>
        </p:spPr>
        <p:txBody>
          <a:bodyPr anchor="b">
            <a:normAutofit/>
          </a:bodyPr>
          <a:lstStyle>
            <a:lvl1pPr algn="l">
              <a:defRPr sz="5867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9"/>
            <a:ext cx="8463620" cy="35885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48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1444978"/>
            <a:ext cx="8096243" cy="7164681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9512770"/>
            <a:ext cx="8463621" cy="121895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9"/>
            <a:ext cx="8463620" cy="35885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1873488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6842207"/>
            <a:ext cx="609759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29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1444978"/>
            <a:ext cx="8455287" cy="7164681"/>
          </a:xfrm>
        </p:spPr>
        <p:txBody>
          <a:bodyPr anchor="ctr">
            <a:normAutofit/>
          </a:bodyPr>
          <a:lstStyle>
            <a:lvl1pPr algn="l">
              <a:defRPr sz="5867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9512770"/>
            <a:ext cx="8463621" cy="121895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9"/>
            <a:ext cx="8463620" cy="358853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87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6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1444979"/>
            <a:ext cx="1305083" cy="12447884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1444979"/>
            <a:ext cx="6926701" cy="1244788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91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402059"/>
            <a:ext cx="8463620" cy="4329673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0731728"/>
            <a:ext cx="8463620" cy="2039467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27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9" cy="313078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5121396"/>
            <a:ext cx="4117479" cy="91988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5121400"/>
            <a:ext cx="4117480" cy="91988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9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7" cy="313078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5122330"/>
            <a:ext cx="4120896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6488288"/>
            <a:ext cx="4120896" cy="7831981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5122330"/>
            <a:ext cx="4120896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6488288"/>
            <a:ext cx="4120896" cy="7831981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97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44978"/>
            <a:ext cx="8463619" cy="313078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05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6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3552246"/>
            <a:ext cx="3720243" cy="3030438"/>
          </a:xfrm>
        </p:spPr>
        <p:txBody>
          <a:bodyPr anchor="b">
            <a:normAutofit/>
          </a:bodyPr>
          <a:lstStyle>
            <a:lvl1pPr>
              <a:defRPr sz="266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1220564"/>
            <a:ext cx="4514716" cy="1309970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6582683"/>
            <a:ext cx="3720243" cy="6126101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68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1379200"/>
            <a:ext cx="8463619" cy="1343379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1444978"/>
            <a:ext cx="8463619" cy="9115776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12722579"/>
            <a:ext cx="8463619" cy="15976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97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20071"/>
            <a:ext cx="12228423" cy="1629614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1444978"/>
            <a:ext cx="8463617" cy="3130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5121400"/>
            <a:ext cx="8463619" cy="91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14320269"/>
            <a:ext cx="912176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EDAF-F00C-444E-BFB7-20B3D3368921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14320269"/>
            <a:ext cx="6163964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14320269"/>
            <a:ext cx="683517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7FD23A6-4E05-4672-AC9B-28AFD40E9B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4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</p:sldLayoutIdLst>
  <p:txStyles>
    <p:titleStyle>
      <a:lvl1pPr algn="l" defTabSz="609585" rtl="0" eaLnBrk="1" latinLnBrk="1" hangingPunct="1"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1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k-h.com/entry/%EC%A3%BC%ED%83%9D-%EC%B2%AD%EC%95%BD%EC%A0%9C%EB%8F%84%EC%99%80-%EC%A3%BC%ED%83%9D-%EC%B2%AD%EC%95%BD-%ED%8C%81%EC%97%90-%EB%8C%80%ED%95%B4-%EC%95%8C%EC%95%84%EB%B3%B4%EC%9E%9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frank-h.com/entry/%EC%A3%BC%ED%83%9D-%EC%B2%AD%EC%95%BD%EC%A0%9C%EB%8F%84%EC%99%80-%EC%A3%BC%ED%83%9D-%EC%B2%AD%EC%95%BD-%ED%8C%81%EC%97%90-%EB%8C%80%ED%95%B4-%EC%95%8C%EC%95%84%EB%B3%B4%EC%9E%90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12" Type="http://schemas.openxmlformats.org/officeDocument/2006/relationships/hyperlink" Target="https://pxhere.com/ko/photo/8366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5.jpeg"/><Relationship Id="rId5" Type="http://schemas.openxmlformats.org/officeDocument/2006/relationships/image" Target="../media/image2.png"/><Relationship Id="rId10" Type="http://schemas.openxmlformats.org/officeDocument/2006/relationships/hyperlink" Target="https://pixabay.com/ko/%EB%84%90%EB%B9%A4%EC%A7%80-%EB%AC%B4-%EC%9B%90-%EB%82%98%EB%AC%B4-587598/" TargetMode="External"/><Relationship Id="rId4" Type="http://schemas.openxmlformats.org/officeDocument/2006/relationships/hyperlink" Target="https://frank-h.com/entry/%EC%A3%BC%ED%83%9D-%EC%B2%AD%EC%95%BD%EC%A0%9C%EB%8F%84%EC%99%80-%EC%A3%BC%ED%83%9D-%EC%B2%AD%EC%95%BD-%ED%8C%81%EC%97%90-%EB%8C%80%ED%95%B4-%EC%95%8C%EC%95%84%EB%B3%B4%EC%9E%90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nzip.tistory.com/52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21C7E32-EB9B-0876-21E9-9D2BBC697049}"/>
              </a:ext>
            </a:extLst>
          </p:cNvPr>
          <p:cNvSpPr/>
          <p:nvPr/>
        </p:nvSpPr>
        <p:spPr>
          <a:xfrm rot="5400000">
            <a:off x="1177694" y="-1195"/>
            <a:ext cx="4981076" cy="591123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5FCAF45-ED05-CB05-40C0-660673F739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41264"/>
            <a:ext cx="10550769" cy="14914802"/>
          </a:xfrm>
          <a:prstGeom prst="rect">
            <a:avLst/>
          </a:prstGeom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DAA281C1-B3F0-F391-7726-66559E64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439" y="2105532"/>
            <a:ext cx="6134999" cy="2408589"/>
          </a:xfrm>
        </p:spPr>
        <p:txBody>
          <a:bodyPr>
            <a:normAutofit fontScale="90000"/>
          </a:bodyPr>
          <a:lstStyle/>
          <a:p>
            <a:br>
              <a:rPr lang="en-US" altLang="ko-KR" sz="8000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br>
              <a:rPr lang="en-US" altLang="ko-KR" sz="8000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br>
              <a:rPr lang="en-US" altLang="ko-KR" sz="8000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br>
              <a:rPr lang="en-US" altLang="ko-KR" sz="8000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0" lang="en-US" altLang="ko-KR" sz="5600" b="0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Company Profile</a:t>
            </a:r>
            <a:br>
              <a:rPr lang="en-US" altLang="ko-KR" sz="8000" dirty="0">
                <a:solidFill>
                  <a:schemeClr val="accent2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</a:t>
            </a:r>
            <a:r>
              <a:rPr lang="en-US" altLang="ko-KR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</a:t>
            </a:r>
            <a:r>
              <a:rPr lang="en-US" altLang="ko-KR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</a:t>
            </a:r>
            <a:r>
              <a:rPr lang="en-US" altLang="ko-KR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80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br>
              <a:rPr lang="en-US" altLang="ko-KR" sz="66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lang="ko-KR" altLang="en-US" sz="3000" dirty="0">
              <a:solidFill>
                <a:srgbClr val="20598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728438D-2B4D-17BE-033D-3EEA65FF73AD}"/>
              </a:ext>
            </a:extLst>
          </p:cNvPr>
          <p:cNvGrpSpPr/>
          <p:nvPr/>
        </p:nvGrpSpPr>
        <p:grpSpPr>
          <a:xfrm>
            <a:off x="6645561" y="13999375"/>
            <a:ext cx="4957009" cy="1672427"/>
            <a:chOff x="329330" y="-85714"/>
            <a:chExt cx="3155433" cy="80642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217C85E-5FD1-E416-ACAF-438B14C9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3571" y1="43030" x2="23571" y2="43030"/>
                          <a14:foregroundMark x1="40000" y1="43030" x2="40000" y2="43030"/>
                          <a14:foregroundMark x1="62857" y1="43636" x2="62857" y2="43636"/>
                          <a14:foregroundMark x1="81429" y1="44242" x2="81429" y2="44242"/>
                        </a14:backgroundRemoval>
                      </a14:imgEffect>
                      <a14:imgEffect>
                        <a14:sharpenSoften amount="79000"/>
                      </a14:imgEffect>
                      <a14:imgEffect>
                        <a14:saturation sat="4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330" y="-85714"/>
              <a:ext cx="903740" cy="806422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D281EBE-7820-BA75-4B35-0B7F30B0E43E}"/>
                </a:ext>
              </a:extLst>
            </p:cNvPr>
            <p:cNvSpPr/>
            <p:nvPr/>
          </p:nvSpPr>
          <p:spPr>
            <a:xfrm>
              <a:off x="632350" y="212394"/>
              <a:ext cx="2852413" cy="2374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</a:t>
              </a:r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대양전기엔지니어링</a:t>
              </a:r>
              <a:endParaRPr lang="en-US" altLang="ko-KR" sz="2600" cap="none" spc="0" dirty="0">
                <a:ln w="0"/>
                <a:solidFill>
                  <a:srgbClr val="432C23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D692EA4-221D-7EF9-9662-A2DAD892EF20}"/>
              </a:ext>
            </a:extLst>
          </p:cNvPr>
          <p:cNvCxnSpPr>
            <a:cxnSpLocks/>
          </p:cNvCxnSpPr>
          <p:nvPr/>
        </p:nvCxnSpPr>
        <p:spPr>
          <a:xfrm>
            <a:off x="0" y="2047838"/>
            <a:ext cx="12192000" cy="0"/>
          </a:xfrm>
          <a:prstGeom prst="line">
            <a:avLst/>
          </a:prstGeom>
          <a:ln w="762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F5216D9-7EE0-B0EE-1FE4-790F1F00635C}"/>
              </a:ext>
            </a:extLst>
          </p:cNvPr>
          <p:cNvCxnSpPr>
            <a:cxnSpLocks/>
          </p:cNvCxnSpPr>
          <p:nvPr/>
        </p:nvCxnSpPr>
        <p:spPr>
          <a:xfrm>
            <a:off x="0" y="4322532"/>
            <a:ext cx="12192000" cy="0"/>
          </a:xfrm>
          <a:prstGeom prst="line">
            <a:avLst/>
          </a:prstGeom>
          <a:ln w="53975">
            <a:solidFill>
              <a:srgbClr val="FFCB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AECFE6D-C41B-DC86-9DA9-FEBC129FAF5C}"/>
              </a:ext>
            </a:extLst>
          </p:cNvPr>
          <p:cNvCxnSpPr>
            <a:cxnSpLocks/>
          </p:cNvCxnSpPr>
          <p:nvPr/>
        </p:nvCxnSpPr>
        <p:spPr>
          <a:xfrm>
            <a:off x="22033" y="4456428"/>
            <a:ext cx="12158950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0CF10EE4-4D52-615D-4133-6D0F3BC5FAF8}"/>
              </a:ext>
            </a:extLst>
          </p:cNvPr>
          <p:cNvGrpSpPr/>
          <p:nvPr/>
        </p:nvGrpSpPr>
        <p:grpSpPr>
          <a:xfrm>
            <a:off x="0" y="15671802"/>
            <a:ext cx="12229109" cy="594179"/>
            <a:chOff x="11017" y="-21266"/>
            <a:chExt cx="12205046" cy="828625"/>
          </a:xfrm>
          <a:gradFill flip="none" rotWithShape="1">
            <a:gsLst>
              <a:gs pos="0">
                <a:schemeClr val="accent2">
                  <a:lumMod val="50000"/>
                </a:schemeClr>
              </a:gs>
              <a:gs pos="29000">
                <a:schemeClr val="accent1">
                  <a:lumMod val="75000"/>
                </a:schemeClr>
              </a:gs>
              <a:gs pos="76137">
                <a:schemeClr val="accent1">
                  <a:lumMod val="7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24F9311-EEBD-4FB7-39CA-4661AFD3B270}"/>
                </a:ext>
              </a:extLst>
            </p:cNvPr>
            <p:cNvSpPr/>
            <p:nvPr/>
          </p:nvSpPr>
          <p:spPr>
            <a:xfrm>
              <a:off x="11017" y="-21266"/>
              <a:ext cx="12205046" cy="8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C4629D-2257-947A-3414-6FAD67CA6287}"/>
                </a:ext>
              </a:extLst>
            </p:cNvPr>
            <p:cNvSpPr txBox="1"/>
            <p:nvPr/>
          </p:nvSpPr>
          <p:spPr>
            <a:xfrm>
              <a:off x="8968616" y="140404"/>
              <a:ext cx="3038899" cy="6223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300" i="1" dirty="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</a:rPr>
                <a:t>daeyangelec.kr</a:t>
              </a:r>
              <a:endParaRPr lang="ko-KR" altLang="en-US" sz="23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50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6645562" y="13999374"/>
              <a:ext cx="4957004" cy="1672427"/>
              <a:chOff x="329330" y="-85714"/>
              <a:chExt cx="3155430" cy="80642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632347" y="212393"/>
                <a:ext cx="2852412" cy="2374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" y="1161544"/>
                <a:ext cx="6095998" cy="10749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altLang="ko-KR" sz="2500" b="0" i="0" u="sng" strike="noStrike" kern="1200" cap="none" spc="0" normalizeH="0" baseline="0">
                    <a:solidFill>
                      <a:srgbClr val="4472C4"/>
                    </a:solidFill>
                    <a:effectLst/>
                    <a:uLnTx/>
                    <a:uFillTx/>
                    <a:latin typeface="HY헤드라인M"/>
                    <a:ea typeface="HY헤드라인M"/>
                    <a:cs typeface="+mn-cs"/>
                  </a:rPr>
                  <a:t>Registration Certificate and License</a:t>
                </a:r>
              </a:p>
              <a:p>
                <a:pPr lvl="0">
                  <a:defRPr/>
                </a:pP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법 인 등 기 부 등 본</a:t>
                </a:r>
                <a:endParaRPr lang="ko-KR" altLang="en-US" sz="4000"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HY헤드라인M"/>
                  <a:ea typeface="HY헤드라인M"/>
                </a:endParaRPr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/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2" name="직사각형 11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68616" y="140404"/>
                <a:ext cx="3038899" cy="62236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46359" y="2958681"/>
            <a:ext cx="7998491" cy="114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-24063" y="0"/>
            <a:ext cx="12253172" cy="16265981"/>
            <a:chOff x="-24063" y="0"/>
            <a:chExt cx="12253172" cy="1626598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>
              <a:alphaModFix amt="5000"/>
            </a:blip>
            <a:stretch>
              <a:fillRect/>
            </a:stretch>
          </p:blipFill>
          <p:spPr>
            <a:xfrm>
              <a:off x="-24063" y="0"/>
              <a:ext cx="11462657" cy="16256000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6645561" y="13999374"/>
              <a:ext cx="4957009" cy="1672427"/>
              <a:chOff x="329330" y="-85714"/>
              <a:chExt cx="3155433" cy="806422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4" name="직사각형 3"/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9" name="직선 연결선 8"/>
                <p:cNvCxnSpPr/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직선 연결선 9"/>
                <p:cNvCxnSpPr/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altLang="ko-KR" sz="2500" b="0" i="0" u="sng" strike="noStrike" kern="1200" cap="none" spc="0" normalizeH="0" baseline="0">
                    <a:solidFill>
                      <a:srgbClr val="4472C4"/>
                    </a:solidFill>
                    <a:effectLst/>
                    <a:uLnTx/>
                    <a:uFillTx/>
                    <a:latin typeface="HY헤드라인M"/>
                    <a:ea typeface="HY헤드라인M"/>
                    <a:cs typeface="+mn-cs"/>
                  </a:rPr>
                  <a:t>Registration Certificate and License</a:t>
                </a:r>
              </a:p>
              <a:p>
                <a:pPr lvl="0">
                  <a:defRPr/>
                </a:pP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법 인 등 기 부 등 본</a:t>
                </a:r>
                <a:endParaRPr lang="ko-KR" altLang="en-US" sz="4000"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06404" y="2808036"/>
            <a:ext cx="8429323" cy="113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1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0795C46C-1B44-9689-440C-6C8A2CC05BE0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9FEEA76-9622-9D69-23FB-2B1D52B6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C52CFF1-50D8-E698-47DD-3B7F08794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5356" t="7603" r="5356" b="4663"/>
            <a:stretch/>
          </p:blipFill>
          <p:spPr>
            <a:xfrm>
              <a:off x="2182691" y="3103543"/>
              <a:ext cx="7862749" cy="106365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B43BADFA-4136-4139-84E5-569CEE7DB0C3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B2AE0221-447F-AE66-16DA-D517891DA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29A6F19C-6D2C-98EE-2272-9CF6172A0FFC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B718C03-CD0C-1D3A-95E4-0DCDED042F38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5314C05E-10FF-A5F1-6182-24E70FB68FE2}"/>
                  </a:ext>
                </a:extLst>
              </p:cNvPr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A21C8978-310C-23F1-E1F3-D8AC1F624F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7DE40B89-D753-E353-BF8C-28CCCD19D8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16FF23-112E-FD76-CA36-29C0396DEFE6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Registration Certificate and License</a:t>
                </a:r>
                <a:endParaRPr lang="en-US" altLang="ko-KR" sz="4000" dirty="0">
                  <a:solidFill>
                    <a:srgbClr val="4472C4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 용 인 감 계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03969F6-1622-6C5A-F4E7-D71719EF65D5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E7E665C-29F1-4FF5-27C4-2D1ECB7223A0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330902-05D9-E887-14A5-D0E6931EB7A8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59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456F25B9-21DB-52C1-961F-D14231CE2330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8D39724-CE2C-9A83-9315-77EE27E43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4A61ACF-9915-1FFF-82C8-2A299A8BB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4501" y="3031958"/>
              <a:ext cx="7927962" cy="1067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DB3B7400-4D4C-0B0E-C0DA-3D941976682E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68BE7399-B7E7-3BA4-AE63-0A6AE4748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9F898AD-8784-6445-8BAE-6B01191731C2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12ED06EC-F493-1C58-B36E-37E9BB47D9B9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1006C-DD43-3FE0-65E0-ECEEA065B08B}"/>
                  </a:ext>
                </a:extLst>
              </p:cNvPr>
              <p:cNvSpPr txBox="1"/>
              <p:nvPr/>
            </p:nvSpPr>
            <p:spPr>
              <a:xfrm>
                <a:off x="0" y="1161544"/>
                <a:ext cx="6096000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u="sng" dirty="0">
                    <a:solidFill>
                      <a:srgbClr val="4472C4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Registration Certificate and License</a:t>
                </a:r>
                <a:endParaRPr lang="en-US" altLang="ko-KR" sz="2500" dirty="0">
                  <a:solidFill>
                    <a:srgbClr val="4472C4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전 기 공 사 업 등 록 증</a:t>
                </a:r>
                <a:endParaRPr lang="en-US" altLang="ko-KR" sz="40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057328C8-0EA1-9A9D-ED0D-5DE08F846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7DCA9181-50DE-FFF3-B1DA-E4D81ABF3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F957982-2985-C4D7-CA11-B8C3F9F96C6D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7CC7593-45C3-01E6-9A1D-CB0BDC9B5C8B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2A10A9-3307-33A2-7DCB-CC23077175ED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037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312445" y="3693712"/>
              <a:ext cx="7583152" cy="9262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그룹 1"/>
            <p:cNvGrpSpPr/>
            <p:nvPr/>
          </p:nvGrpSpPr>
          <p:grpSpPr>
            <a:xfrm>
              <a:off x="6645561" y="13999374"/>
              <a:ext cx="4957008" cy="1672427"/>
              <a:chOff x="329330" y="-85714"/>
              <a:chExt cx="3155432" cy="80642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632349" y="212394"/>
                <a:ext cx="2852412" cy="2374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0" y="1161544"/>
                <a:ext cx="6400800" cy="10749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2500" u="sng">
                    <a:solidFill>
                      <a:srgbClr val="4472C4"/>
                    </a:solidFill>
                    <a:latin typeface="HY헤드라인M"/>
                    <a:ea typeface="HY헤드라인M"/>
                  </a:rPr>
                  <a:t>Registration Certificate and License</a:t>
                </a:r>
              </a:p>
              <a:p>
                <a:pPr lvl="0">
                  <a:defRPr/>
                </a:pP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전 기 공 사 등 록 수 첩</a:t>
                </a:r>
              </a:p>
            </p:txBody>
          </p:sp>
          <p:cxnSp>
            <p:nvCxnSpPr>
              <p:cNvPr id="10" name="직선 연결선 9"/>
              <p:cNvCxnSpPr/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7"/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2" name="직사각형 11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68617" y="140404"/>
                <a:ext cx="3038899" cy="62236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19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588759" y="3031958"/>
              <a:ext cx="7059445" cy="10670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" name="그룹 2"/>
            <p:cNvGrpSpPr/>
            <p:nvPr/>
          </p:nvGrpSpPr>
          <p:grpSpPr>
            <a:xfrm>
              <a:off x="6645561" y="13999374"/>
              <a:ext cx="4957009" cy="1672427"/>
              <a:chOff x="329330" y="-85714"/>
              <a:chExt cx="3155433" cy="80642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2" name="그룹 1"/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0" y="1161544"/>
                <a:ext cx="6096000" cy="10749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2500" u="sng">
                    <a:solidFill>
                      <a:srgbClr val="4472C4"/>
                    </a:solidFill>
                    <a:latin typeface="HY헤드라인M"/>
                    <a:ea typeface="HY헤드라인M"/>
                  </a:rPr>
                  <a:t>Registration Certificate and License</a:t>
                </a:r>
              </a:p>
              <a:p>
                <a:pPr lvl="0">
                  <a:defRPr/>
                </a:pP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소 방 공 사 업 등 록 증</a:t>
                </a:r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/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2" name="직사각형 11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75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393116" y="3668177"/>
              <a:ext cx="7421809" cy="93139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그룹 1"/>
            <p:cNvGrpSpPr/>
            <p:nvPr/>
          </p:nvGrpSpPr>
          <p:grpSpPr>
            <a:xfrm>
              <a:off x="6645561" y="13999374"/>
              <a:ext cx="4957009" cy="1672427"/>
              <a:chOff x="329330" y="-85714"/>
              <a:chExt cx="3155433" cy="80642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0" y="1161544"/>
                <a:ext cx="6400800" cy="10749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2500" u="sng">
                    <a:solidFill>
                      <a:srgbClr val="4472C4"/>
                    </a:solidFill>
                    <a:latin typeface="HY헤드라인M"/>
                    <a:ea typeface="HY헤드라인M"/>
                  </a:rPr>
                  <a:t>Registration Certificate and License</a:t>
                </a:r>
              </a:p>
              <a:p>
                <a:pPr lvl="0">
                  <a:defRPr/>
                </a:pP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소 방 공 사 등 록 수 첩</a:t>
                </a:r>
              </a:p>
            </p:txBody>
          </p:sp>
          <p:cxnSp>
            <p:nvCxnSpPr>
              <p:cNvPr id="10" name="직선 연결선 9"/>
              <p:cNvCxnSpPr/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7"/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2" name="직사각형 11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9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ECF087E-A4AC-B141-B0B3-EAC1241D86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1462657" cy="16256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8F380E5D-4007-DA35-11BD-5EE8943EA154}"/>
              </a:ext>
            </a:extLst>
          </p:cNvPr>
          <p:cNvGrpSpPr/>
          <p:nvPr/>
        </p:nvGrpSpPr>
        <p:grpSpPr>
          <a:xfrm>
            <a:off x="6645561" y="13999375"/>
            <a:ext cx="4957009" cy="1672427"/>
            <a:chOff x="329330" y="-85714"/>
            <a:chExt cx="3155433" cy="80642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560B4D4-6CF7-468A-7796-A74C5133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3571" y1="43030" x2="23571" y2="43030"/>
                          <a14:foregroundMark x1="40000" y1="43030" x2="40000" y2="43030"/>
                          <a14:foregroundMark x1="62857" y1="43636" x2="62857" y2="43636"/>
                          <a14:foregroundMark x1="81429" y1="44242" x2="81429" y2="44242"/>
                        </a14:backgroundRemoval>
                      </a14:imgEffect>
                      <a14:imgEffect>
                        <a14:sharpenSoften amount="79000"/>
                      </a14:imgEffect>
                      <a14:imgEffect>
                        <a14:saturation sat="4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330" y="-85714"/>
              <a:ext cx="903740" cy="806422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0EA42E3-0EAC-EC46-188C-4D792FC889E1}"/>
                </a:ext>
              </a:extLst>
            </p:cNvPr>
            <p:cNvSpPr/>
            <p:nvPr/>
          </p:nvSpPr>
          <p:spPr>
            <a:xfrm>
              <a:off x="632350" y="212394"/>
              <a:ext cx="2852413" cy="2374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</a:t>
              </a:r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대양전기엔지니어링</a:t>
              </a:r>
              <a:endParaRPr lang="en-US" altLang="ko-KR" sz="2600" cap="none" spc="0" dirty="0">
                <a:ln w="0"/>
                <a:solidFill>
                  <a:srgbClr val="432C23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91D2744-20A5-F41F-9C13-35BA6E693C3D}"/>
              </a:ext>
            </a:extLst>
          </p:cNvPr>
          <p:cNvGrpSpPr/>
          <p:nvPr/>
        </p:nvGrpSpPr>
        <p:grpSpPr>
          <a:xfrm>
            <a:off x="174167" y="1161544"/>
            <a:ext cx="11066586" cy="1487872"/>
            <a:chOff x="-1" y="1161544"/>
            <a:chExt cx="11066586" cy="14878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05516-8C85-D3CF-DAE2-67C3887C31D1}"/>
                </a:ext>
              </a:extLst>
            </p:cNvPr>
            <p:cNvSpPr txBox="1"/>
            <p:nvPr/>
          </p:nvSpPr>
          <p:spPr>
            <a:xfrm>
              <a:off x="-1" y="1161544"/>
              <a:ext cx="5921833" cy="10926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0" lang="en-US" altLang="ko-KR" sz="2500" b="0" i="0" u="sng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Registration Certificate and License</a:t>
              </a:r>
            </a:p>
            <a:p>
              <a:r>
                <a:rPr lang="ko-KR" altLang="en-US" sz="40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벤 처 기 업 확 인 서</a:t>
              </a: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96C201D5-B58E-DF56-36E2-778FEDBEF86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85300"/>
              <a:ext cx="96363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AE1F8F8-7157-D3A1-A144-5C28051624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49416"/>
              <a:ext cx="11066585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EAF80F5-2C1B-F9CC-8D72-387A6EFE9B57}"/>
              </a:ext>
            </a:extLst>
          </p:cNvPr>
          <p:cNvGrpSpPr/>
          <p:nvPr/>
        </p:nvGrpSpPr>
        <p:grpSpPr>
          <a:xfrm>
            <a:off x="0" y="15671802"/>
            <a:ext cx="12229109" cy="594179"/>
            <a:chOff x="11017" y="-21266"/>
            <a:chExt cx="12205046" cy="828625"/>
          </a:xfrm>
          <a:gradFill flip="none" rotWithShape="1">
            <a:gsLst>
              <a:gs pos="0">
                <a:schemeClr val="accent2">
                  <a:lumMod val="50000"/>
                </a:schemeClr>
              </a:gs>
              <a:gs pos="29000">
                <a:schemeClr val="accent1">
                  <a:lumMod val="75000"/>
                </a:schemeClr>
              </a:gs>
              <a:gs pos="76137">
                <a:schemeClr val="accent1">
                  <a:lumMod val="7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59CA324-9C23-BBB6-2B53-A90A9190FBD9}"/>
                </a:ext>
              </a:extLst>
            </p:cNvPr>
            <p:cNvSpPr/>
            <p:nvPr/>
          </p:nvSpPr>
          <p:spPr>
            <a:xfrm>
              <a:off x="11017" y="-21266"/>
              <a:ext cx="12205046" cy="8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9E5474-B3D3-BD4E-66D8-C166CA8F8B16}"/>
                </a:ext>
              </a:extLst>
            </p:cNvPr>
            <p:cNvSpPr txBox="1"/>
            <p:nvPr/>
          </p:nvSpPr>
          <p:spPr>
            <a:xfrm>
              <a:off x="8968616" y="140404"/>
              <a:ext cx="3038899" cy="6223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300" i="1" dirty="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</a:rPr>
                <a:t>daeyangelec.kr</a:t>
              </a:r>
              <a:endParaRPr lang="ko-KR" altLang="en-US" sz="23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10519E44-A9BD-84A3-4801-6519DD4C52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457" r="2746" b="2457"/>
          <a:stretch/>
        </p:blipFill>
        <p:spPr>
          <a:xfrm>
            <a:off x="2391768" y="3073080"/>
            <a:ext cx="7445572" cy="1036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29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D07CE8D5-55F8-2D38-6F9B-C5CDA6A55A78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A41A465-03D3-2585-3203-8935077D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476A3E3-6740-1D42-F6C3-AA74CA3955FB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0EC30C00-C9EA-BEFE-2C92-D24457235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F095BA3-656C-C2EF-79B1-F138317893F9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EB3C98A-1B26-8184-0B51-FB1EFB98B830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F6F252E7-FEEB-31EA-CEBF-23F7C27B0D6E}"/>
                  </a:ext>
                </a:extLst>
              </p:cNvPr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B7A4B671-D24C-4992-E5F8-C932E56A7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FF5A86B2-CE54-5017-01E8-605EB3F2A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D957BF-672D-16DC-AF88-4D03D7079314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Registration Certificate and License</a:t>
                </a:r>
                <a:endParaRPr lang="en-US" altLang="ko-KR" sz="4000" dirty="0">
                  <a:solidFill>
                    <a:srgbClr val="4472C4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출 원 사 실 증 명 원</a:t>
                </a:r>
              </a:p>
            </p:txBody>
          </p:sp>
        </p:grp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54E442-E97A-9452-DE31-28FC784A1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41" t="2450" r="1490"/>
            <a:stretch/>
          </p:blipFill>
          <p:spPr>
            <a:xfrm>
              <a:off x="2141622" y="3103543"/>
              <a:ext cx="7668915" cy="106671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A0F596B-46E1-D82F-C878-B18FD0868563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667F9A37-E37D-62D8-F9DC-F0FE7DFF988C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B90753-1ABF-7E27-3E1A-129CFF1F3A0F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66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9714CF62-FD5A-7FD6-92DB-25F25AE47C7D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A41A465-03D3-2585-3203-8935077D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476A3E3-6740-1D42-F6C3-AA74CA3955FB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0EC30C00-C9EA-BEFE-2C92-D24457235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F095BA3-656C-C2EF-79B1-F138317893F9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EB3C98A-1B26-8184-0B51-FB1EFB98B830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F6F252E7-FEEB-31EA-CEBF-23F7C27B0D6E}"/>
                  </a:ext>
                </a:extLst>
              </p:cNvPr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B7A4B671-D24C-4992-E5F8-C932E56A7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FF5A86B2-CE54-5017-01E8-605EB3F2A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D957BF-672D-16DC-AF88-4D03D7079314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Registration Certificate and License</a:t>
                </a:r>
                <a:endParaRPr lang="en-US" altLang="ko-KR" sz="4000" dirty="0">
                  <a:solidFill>
                    <a:srgbClr val="4472C4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출 원 사 실 증 명 원</a:t>
                </a:r>
              </a:p>
            </p:txBody>
          </p:sp>
        </p:grp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DD39C6A-1FF0-10C6-5969-E76A6EB13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3601" y="3103543"/>
              <a:ext cx="7708232" cy="10667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31CD904-416E-2228-E98C-D8FD572DFF04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285C205-97D9-4C5E-3D15-27FB73A3F6EB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BAC313-7937-C86C-F0C8-B2CF2C70742F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231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0"/>
            <a:ext cx="12192001" cy="16265981"/>
            <a:chOff x="0" y="0"/>
            <a:chExt cx="12229110" cy="16265981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2">
              <a:alphaModFix amt="10000"/>
            </a:blip>
            <a:stretch>
              <a:fillRect/>
            </a:stretch>
          </p:blipFill>
          <p:spPr>
            <a:xfrm>
              <a:off x="0" y="0"/>
              <a:ext cx="12191999" cy="16256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061966" y="3181002"/>
              <a:ext cx="9410008" cy="113236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ko-KR" altLang="en-US" sz="2500" b="1">
                  <a:latin typeface="바탕"/>
                  <a:ea typeface="바탕"/>
                </a:rPr>
                <a:t>  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ko-KR" altLang="en-US" sz="2500" b="1">
                  <a:latin typeface="바탕"/>
                  <a:ea typeface="바탕"/>
                </a:rPr>
                <a:t>  귀사의 번창을 기원합니다</a:t>
              </a:r>
              <a:r>
                <a:rPr lang="en-US" altLang="ko-KR" sz="2500" b="1">
                  <a:latin typeface="바탕"/>
                  <a:ea typeface="바탕"/>
                </a:rPr>
                <a:t>.</a:t>
              </a:r>
            </a:p>
            <a:p>
              <a:pPr lvl="0">
                <a:lnSpc>
                  <a:spcPct val="150000"/>
                </a:lnSpc>
                <a:defRPr/>
              </a:pPr>
              <a:endParaRPr lang="en-US" altLang="ko-KR" sz="2500" b="1">
                <a:latin typeface="바탕"/>
                <a:ea typeface="바탕"/>
              </a:endParaRPr>
            </a:p>
            <a:p>
              <a:pPr lvl="1">
                <a:lnSpc>
                  <a:spcPct val="250000"/>
                </a:lnSpc>
                <a:defRPr/>
              </a:pPr>
              <a:r>
                <a:rPr lang="ko-KR" altLang="en-US" sz="2500" b="1">
                  <a:latin typeface="바탕"/>
                  <a:ea typeface="바탕"/>
                </a:rPr>
                <a:t>  저희 주식회사 대양전기엔지니어링은 성실과 책임정신으로 열과 성의를 다하여 공사에 임하는 전기</a:t>
              </a:r>
              <a:r>
                <a:rPr lang="en-US" altLang="ko-KR" sz="2500" b="1">
                  <a:latin typeface="바탕"/>
                  <a:ea typeface="바탕"/>
                </a:rPr>
                <a:t>,</a:t>
              </a:r>
              <a:r>
                <a:rPr lang="ko-KR" altLang="en-US" sz="2500" b="1">
                  <a:latin typeface="바탕"/>
                  <a:ea typeface="바탕"/>
                </a:rPr>
                <a:t> 통신</a:t>
              </a:r>
              <a:r>
                <a:rPr lang="en-US" altLang="ko-KR" sz="2500" b="1">
                  <a:latin typeface="바탕"/>
                  <a:ea typeface="바탕"/>
                </a:rPr>
                <a:t>,</a:t>
              </a:r>
              <a:r>
                <a:rPr lang="ko-KR" altLang="en-US" sz="2500" b="1">
                  <a:latin typeface="바탕"/>
                  <a:ea typeface="바탕"/>
                </a:rPr>
                <a:t> 소방 건설업체 입니다</a:t>
              </a:r>
              <a:r>
                <a:rPr lang="en-US" altLang="ko-KR" sz="2500" b="1">
                  <a:latin typeface="바탕"/>
                  <a:ea typeface="바탕"/>
                </a:rPr>
                <a:t>.</a:t>
              </a:r>
            </a:p>
            <a:p>
              <a:pPr lvl="1">
                <a:lnSpc>
                  <a:spcPct val="250000"/>
                </a:lnSpc>
                <a:defRPr/>
              </a:pPr>
              <a:r>
                <a:rPr lang="ko-KR" altLang="en-US" sz="2500" b="1">
                  <a:latin typeface="바탕"/>
                  <a:ea typeface="바탕"/>
                </a:rPr>
                <a:t> 금번 귀 공사  </a:t>
              </a:r>
              <a:r>
                <a:rPr lang="ko-KR" altLang="en-US" sz="2500" b="1" u="sng">
                  <a:latin typeface="바탕"/>
                  <a:ea typeface="바탕"/>
                </a:rPr>
                <a:t>                            </a:t>
              </a:r>
              <a:r>
                <a:rPr lang="ko-KR" altLang="en-US" sz="2500" b="1">
                  <a:latin typeface="바탕"/>
                  <a:ea typeface="바탕"/>
                </a:rPr>
                <a:t> 에서 발주하는 공사 입찰에 참여하고자 공사지명원을 제출하오니 검토하신 후 에 공사에 참여할 수 있도록 지명하여 주시기 바랍니다</a:t>
              </a:r>
              <a:r>
                <a:rPr lang="en-US" altLang="ko-KR" sz="2500" b="1">
                  <a:latin typeface="바탕"/>
                  <a:ea typeface="바탕"/>
                </a:rPr>
                <a:t>.</a:t>
              </a:r>
            </a:p>
            <a:p>
              <a:pPr lvl="1">
                <a:lnSpc>
                  <a:spcPct val="250000"/>
                </a:lnSpc>
                <a:defRPr/>
              </a:pPr>
              <a:endParaRPr lang="en-US" altLang="ko-KR" sz="2500" b="1">
                <a:latin typeface="바탕"/>
                <a:ea typeface="바탕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ko-KR" sz="2500" b="1">
                  <a:latin typeface="바탕"/>
                  <a:ea typeface="바탕"/>
                </a:rPr>
                <a:t>                                        2024</a:t>
              </a:r>
              <a:r>
                <a:rPr lang="ko-KR" altLang="en-US" sz="2500" b="1">
                  <a:latin typeface="바탕"/>
                  <a:ea typeface="바탕"/>
                </a:rPr>
                <a:t>년       월      일</a:t>
              </a:r>
            </a:p>
            <a:p>
              <a:pPr lvl="0">
                <a:lnSpc>
                  <a:spcPct val="150000"/>
                </a:lnSpc>
                <a:defRPr/>
              </a:pPr>
              <a:endParaRPr lang="en-US" altLang="ko-KR" sz="2500" b="1">
                <a:latin typeface="바탕"/>
                <a:ea typeface="바탕"/>
              </a:endParaRPr>
            </a:p>
            <a:p>
              <a:pPr lvl="0" algn="r">
                <a:lnSpc>
                  <a:spcPct val="150000"/>
                </a:lnSpc>
                <a:defRPr/>
              </a:pPr>
              <a:r>
                <a:rPr lang="ko-KR" altLang="en-US" sz="2500" b="1">
                  <a:latin typeface="바탕"/>
                  <a:ea typeface="바탕"/>
                </a:rPr>
                <a:t>                 경기도 화성시 장안면 </a:t>
              </a:r>
              <a:r>
                <a:rPr lang="en-US" altLang="ko-KR" sz="2500" b="1">
                  <a:latin typeface="바탕"/>
                  <a:ea typeface="바탕"/>
                </a:rPr>
                <a:t>3.1</a:t>
              </a:r>
              <a:r>
                <a:rPr lang="ko-KR" altLang="en-US" sz="2500" b="1">
                  <a:latin typeface="바탕"/>
                  <a:ea typeface="바탕"/>
                </a:rPr>
                <a:t>만세로 </a:t>
              </a:r>
              <a:r>
                <a:rPr lang="en-US" altLang="ko-KR" sz="2500" b="1">
                  <a:latin typeface="바탕"/>
                  <a:ea typeface="바탕"/>
                </a:rPr>
                <a:t>481 </a:t>
              </a:r>
              <a:r>
                <a:rPr lang="ko-KR" altLang="en-US" sz="2500" b="1">
                  <a:latin typeface="바탕"/>
                  <a:ea typeface="바탕"/>
                </a:rPr>
                <a:t>                                                주식회사 대양전기엔지니어링</a:t>
              </a:r>
            </a:p>
            <a:p>
              <a:pPr lvl="0" algn="r">
                <a:lnSpc>
                  <a:spcPct val="150000"/>
                </a:lnSpc>
                <a:defRPr/>
              </a:pPr>
              <a:r>
                <a:rPr lang="ko-KR" altLang="en-US" sz="2500" b="1">
                  <a:latin typeface="바탕"/>
                  <a:ea typeface="바탕"/>
                </a:rPr>
                <a:t>                                             대표이사   정 창 수 드림</a:t>
              </a:r>
              <a:endParaRPr lang="en-US" altLang="ko-KR" sz="2500" b="1">
                <a:latin typeface="바탕"/>
                <a:ea typeface="바탕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6645561" y="13999374"/>
              <a:ext cx="4957010" cy="1672427"/>
              <a:chOff x="329330" y="-85714"/>
              <a:chExt cx="3155433" cy="806422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16" name="직사각형 15"/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810631" y="12742095"/>
              <a:ext cx="1132618" cy="1165586"/>
            </a:xfrm>
            <a:prstGeom prst="rect">
              <a:avLst/>
            </a:prstGeom>
          </p:spPr>
        </p:pic>
        <p:grpSp>
          <p:nvGrpSpPr>
            <p:cNvPr id="18" name="그룹 17"/>
            <p:cNvGrpSpPr/>
            <p:nvPr/>
          </p:nvGrpSpPr>
          <p:grpSpPr>
            <a:xfrm>
              <a:off x="175260" y="1313945"/>
              <a:ext cx="11066585" cy="1487872"/>
              <a:chOff x="0" y="1161544"/>
              <a:chExt cx="11066585" cy="148787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" y="1161544"/>
                <a:ext cx="6096000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altLang="ko-KR" sz="2500" b="0" i="0" u="sng" strike="noStrike" kern="1200" cap="none" spc="0" normalizeH="0" baseline="0">
                    <a:solidFill>
                      <a:srgbClr val="EF740F"/>
                    </a:solidFill>
                    <a:effectLst/>
                    <a:uLnTx/>
                    <a:uFillTx/>
                    <a:latin typeface="HY헤드라인M"/>
                    <a:ea typeface="HY헤드라인M"/>
                    <a:cs typeface="+mn-cs"/>
                  </a:rPr>
                  <a:t>Company Profile</a:t>
                </a:r>
              </a:p>
              <a:p>
                <a:pPr lvl="0">
                  <a:defRPr/>
                </a:pP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공 사 지 명 원</a:t>
                </a:r>
                <a:endParaRPr lang="ko-KR" altLang="en-US" sz="4000"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HY헤드라인M"/>
                  <a:ea typeface="HY헤드라인M"/>
                </a:endParaRPr>
              </a:p>
            </p:txBody>
          </p:sp>
          <p:cxnSp>
            <p:nvCxnSpPr>
              <p:cNvPr id="20" name="직선 연결선 19"/>
              <p:cNvCxnSpPr/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그룹 1"/>
            <p:cNvGrpSpPr/>
            <p:nvPr/>
          </p:nvGrpSpPr>
          <p:grpSpPr>
            <a:xfrm>
              <a:off x="0" y="15671802"/>
              <a:ext cx="12229110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3" name="직사각형 2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428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EBDAD621-5C06-C05D-8A01-4ED548E2FD58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E325288-40FC-2880-97DB-0FF80FE5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C93846A9-5112-0C3B-3F5C-924310296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515" t="1835" r="2515" b="1835"/>
            <a:stretch/>
          </p:blipFill>
          <p:spPr>
            <a:xfrm>
              <a:off x="2075966" y="3103542"/>
              <a:ext cx="7806760" cy="10500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7271588-923F-69B1-6FE9-3AD361F5CCD0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C6CF69B9-F72C-94CC-E3EB-1A1AEC5A9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BF5DCEEB-E9F1-E990-DF8A-5CF880697E3F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89CDAFA4-F921-EB1C-FDE5-E322CAD974C8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D76B2970-B9E7-978B-F0DD-0D041B6A5F0F}"/>
                  </a:ext>
                </a:extLst>
              </p:cNvPr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046ACF35-6B98-2757-1061-52651217E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8A5EE805-4A7F-C733-8204-189A81F48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84F410-B4F9-E901-B379-8EE6740234F0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Registration Certificate and License</a:t>
                </a:r>
                <a:endParaRPr lang="en-US" altLang="ko-KR" sz="4000" dirty="0">
                  <a:solidFill>
                    <a:srgbClr val="4472C4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납 세 증 명 서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36BD03A-7CCC-FDF7-3DAF-12F46ECD83A3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2A38CA1-27FE-C3BA-74D8-35CC9E4FC11F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2DB6F0-4391-2BF9-BBEC-533751E2E8DD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1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6BE8AA53-391C-F54D-FEEE-E7632318C074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A41A465-03D3-2585-3203-8935077D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AC7D1BA-5071-CA02-89D2-FC75F05BF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147" r="3147"/>
            <a:stretch/>
          </p:blipFill>
          <p:spPr>
            <a:xfrm>
              <a:off x="2195943" y="3103543"/>
              <a:ext cx="7614594" cy="10500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476A3E3-6740-1D42-F6C3-AA74CA3955FB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0EC30C00-C9EA-BEFE-2C92-D24457235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FF095BA3-656C-C2EF-79B1-F138317893F9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EB3C98A-1B26-8184-0B51-FB1EFB98B830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F6F252E7-FEEB-31EA-CEBF-23F7C27B0D6E}"/>
                  </a:ext>
                </a:extLst>
              </p:cNvPr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B7A4B671-D24C-4992-E5F8-C932E56A7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FF5A86B2-CE54-5017-01E8-605EB3F2A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D957BF-672D-16DC-AF88-4D03D7079314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Registration Certificate and License</a:t>
                </a:r>
                <a:endParaRPr lang="en-US" altLang="ko-KR" sz="4000" dirty="0">
                  <a:solidFill>
                    <a:srgbClr val="4472C4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납 세 증 명 서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8B0285D-2B0D-6708-8DEF-814A19AB4543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C8663619-647F-A6CE-60C6-AF25BC0D43E9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F2E26A-5856-BE8A-9018-11DAAF1C1701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29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ECF087E-A4AC-B141-B0B3-EAC1241D86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1462657" cy="16256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8F380E5D-4007-DA35-11BD-5EE8943EA154}"/>
              </a:ext>
            </a:extLst>
          </p:cNvPr>
          <p:cNvGrpSpPr/>
          <p:nvPr/>
        </p:nvGrpSpPr>
        <p:grpSpPr>
          <a:xfrm>
            <a:off x="6645561" y="13999375"/>
            <a:ext cx="4957009" cy="1672427"/>
            <a:chOff x="329330" y="-85714"/>
            <a:chExt cx="3155433" cy="806422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560B4D4-6CF7-468A-7796-A74C5133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3571" y1="43030" x2="23571" y2="43030"/>
                          <a14:foregroundMark x1="40000" y1="43030" x2="40000" y2="43030"/>
                          <a14:foregroundMark x1="62857" y1="43636" x2="62857" y2="43636"/>
                          <a14:foregroundMark x1="81429" y1="44242" x2="81429" y2="44242"/>
                        </a14:backgroundRemoval>
                      </a14:imgEffect>
                      <a14:imgEffect>
                        <a14:sharpenSoften amount="79000"/>
                      </a14:imgEffect>
                      <a14:imgEffect>
                        <a14:saturation sat="4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330" y="-85714"/>
              <a:ext cx="903740" cy="806422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0EA42E3-0EAC-EC46-188C-4D792FC889E1}"/>
                </a:ext>
              </a:extLst>
            </p:cNvPr>
            <p:cNvSpPr/>
            <p:nvPr/>
          </p:nvSpPr>
          <p:spPr>
            <a:xfrm>
              <a:off x="632350" y="212394"/>
              <a:ext cx="2852413" cy="2374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</a:t>
              </a:r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대양전기엔지니어링</a:t>
              </a:r>
              <a:endParaRPr lang="en-US" altLang="ko-KR" sz="2600" cap="none" spc="0" dirty="0">
                <a:ln w="0"/>
                <a:solidFill>
                  <a:srgbClr val="432C23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91D2744-20A5-F41F-9C13-35BA6E693C3D}"/>
              </a:ext>
            </a:extLst>
          </p:cNvPr>
          <p:cNvGrpSpPr/>
          <p:nvPr/>
        </p:nvGrpSpPr>
        <p:grpSpPr>
          <a:xfrm>
            <a:off x="174168" y="1161544"/>
            <a:ext cx="11066585" cy="1487872"/>
            <a:chOff x="0" y="1161544"/>
            <a:chExt cx="11066585" cy="14878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05516-8C85-D3CF-DAE2-67C3887C31D1}"/>
                </a:ext>
              </a:extLst>
            </p:cNvPr>
            <p:cNvSpPr txBox="1"/>
            <p:nvPr/>
          </p:nvSpPr>
          <p:spPr>
            <a:xfrm>
              <a:off x="0" y="1161544"/>
              <a:ext cx="5921832" cy="10926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0" lang="en-US" altLang="ko-KR" sz="2500" b="0" i="0" u="sng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Corporate diagnosis report</a:t>
              </a:r>
            </a:p>
            <a:p>
              <a:r>
                <a:rPr lang="ko-KR" altLang="en-US" sz="40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 업 진 단 보 고 서</a:t>
              </a: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96C201D5-B58E-DF56-36E2-778FEDBEF86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85300"/>
              <a:ext cx="96363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AE1F8F8-7157-D3A1-A144-5C28051624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49416"/>
              <a:ext cx="11066585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EAF80F5-2C1B-F9CC-8D72-387A6EFE9B57}"/>
              </a:ext>
            </a:extLst>
          </p:cNvPr>
          <p:cNvGrpSpPr/>
          <p:nvPr/>
        </p:nvGrpSpPr>
        <p:grpSpPr>
          <a:xfrm>
            <a:off x="0" y="15671802"/>
            <a:ext cx="12229109" cy="594179"/>
            <a:chOff x="11017" y="-21266"/>
            <a:chExt cx="12205046" cy="828625"/>
          </a:xfrm>
          <a:gradFill flip="none" rotWithShape="1">
            <a:gsLst>
              <a:gs pos="0">
                <a:schemeClr val="accent2">
                  <a:lumMod val="50000"/>
                </a:schemeClr>
              </a:gs>
              <a:gs pos="29000">
                <a:schemeClr val="accent1">
                  <a:lumMod val="75000"/>
                </a:schemeClr>
              </a:gs>
              <a:gs pos="76137">
                <a:schemeClr val="accent1">
                  <a:lumMod val="7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59CA324-9C23-BBB6-2B53-A90A9190FBD9}"/>
                </a:ext>
              </a:extLst>
            </p:cNvPr>
            <p:cNvSpPr/>
            <p:nvPr/>
          </p:nvSpPr>
          <p:spPr>
            <a:xfrm>
              <a:off x="11017" y="-21266"/>
              <a:ext cx="12205046" cy="8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9E5474-B3D3-BD4E-66D8-C166CA8F8B16}"/>
                </a:ext>
              </a:extLst>
            </p:cNvPr>
            <p:cNvSpPr txBox="1"/>
            <p:nvPr/>
          </p:nvSpPr>
          <p:spPr>
            <a:xfrm>
              <a:off x="8968616" y="140404"/>
              <a:ext cx="3038899" cy="6223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300" i="1" dirty="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</a:rPr>
                <a:t>daeyangelec.kr</a:t>
              </a:r>
              <a:endParaRPr lang="ko-KR" altLang="en-US" sz="23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6D1DAB98-100A-3A46-4516-CC44F0B23D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/>
          <a:stretch/>
        </p:blipFill>
        <p:spPr>
          <a:xfrm>
            <a:off x="2319528" y="3103542"/>
            <a:ext cx="7552944" cy="1036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08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6645561" y="13999374"/>
              <a:ext cx="4957008" cy="1672427"/>
              <a:chOff x="329330" y="-85714"/>
              <a:chExt cx="3155432" cy="806422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632349" y="212394"/>
                <a:ext cx="2852413" cy="23744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2" name="그룹 1"/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0" name="직선 연결선 9"/>
                <p:cNvCxnSpPr/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/>
                <p:cNvCxnSpPr/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1" y="1161544"/>
                <a:ext cx="6095998" cy="13035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altLang="ko-KR" sz="2500" b="0" i="0" u="sng" strike="noStrike" kern="1200" cap="none" spc="0" normalizeH="0" baseline="0">
                    <a:solidFill>
                      <a:srgbClr val="4472C4"/>
                    </a:solidFill>
                    <a:effectLst/>
                    <a:uLnTx/>
                    <a:uFillTx/>
                    <a:latin typeface="HY헤드라인M"/>
                    <a:ea typeface="HY헤드라인M"/>
                    <a:cs typeface="+mn-cs"/>
                  </a:rPr>
                  <a:t>Major PROJECT Achievements</a:t>
                </a: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 </a:t>
                </a:r>
              </a:p>
              <a:p>
                <a:pPr marL="0" marR="0" lvl="0" indent="0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lang="ko-KR" altLang="en-US" sz="4000">
                    <a:solidFill>
                      <a:schemeClr val="accent2">
                        <a:lumMod val="50000"/>
                      </a:schemeClr>
                    </a:solidFill>
                    <a:latin typeface="HY헤드라인M"/>
                    <a:ea typeface="HY헤드라인M"/>
                  </a:rPr>
                  <a:t>주요 프로젝트 성과</a:t>
                </a:r>
                <a:endParaRPr lang="ko-KR" altLang="en-US" sz="4000"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HY헤드라인M"/>
                  <a:ea typeface="HY헤드라인M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968616" y="140404"/>
                <a:ext cx="3038899" cy="62236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50744" y="2820670"/>
            <a:ext cx="8287351" cy="114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5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8FE6E855-F9E5-CA96-175E-88E542A0FBDE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1145" name="그림 1144">
              <a:extLst>
                <a:ext uri="{FF2B5EF4-FFF2-40B4-BE49-F238E27FC236}">
                  <a16:creationId xmlns:a16="http://schemas.microsoft.com/office/drawing/2014/main" id="{502BAD47-18A7-BA5A-7FBA-8714D6B97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978766" y="0"/>
              <a:ext cx="8483891" cy="16256000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5AB0145-B099-B045-E3EE-5B4B6CC8C6CB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C4A0333C-8F17-9400-CB18-D2C56A63C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DC34077-293C-628A-99DE-F7A7DB53B0BD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565ADC5-D52B-6D7D-79CA-9CC7990B7604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CEF0C2-B746-A954-A742-FB19F6EEEF6D}"/>
                  </a:ext>
                </a:extLst>
              </p:cNvPr>
              <p:cNvSpPr txBox="1"/>
              <p:nvPr/>
            </p:nvSpPr>
            <p:spPr>
              <a:xfrm>
                <a:off x="0" y="1161544"/>
                <a:ext cx="5921832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Contact information</a:t>
                </a:r>
                <a:endParaRPr lang="en-US" altLang="ko-KR" sz="25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찾아오는 길</a:t>
                </a:r>
              </a:p>
            </p:txBody>
          </p: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47489F4D-3075-C695-356D-4A4D2A45A4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15257591-6AFB-7595-BC8A-B73E79EE3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75511A-A8D9-D1F3-0174-6183DB7B21BA}"/>
                </a:ext>
              </a:extLst>
            </p:cNvPr>
            <p:cNvSpPr txBox="1"/>
            <p:nvPr/>
          </p:nvSpPr>
          <p:spPr>
            <a:xfrm>
              <a:off x="1116039" y="10747173"/>
              <a:ext cx="7083576" cy="2044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주소 </a:t>
              </a:r>
              <a:r>
                <a:rPr lang="en-US" altLang="ko-KR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: </a:t>
              </a:r>
              <a:r>
                <a:rPr lang="ko-KR" altLang="en-US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경기도 화성시 </a:t>
              </a:r>
              <a:r>
                <a:rPr lang="ko-KR" altLang="en-US" sz="2200" dirty="0" err="1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장안면</a:t>
              </a:r>
              <a:r>
                <a:rPr lang="ko-KR" altLang="en-US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3.1</a:t>
              </a:r>
              <a:r>
                <a:rPr lang="ko-KR" altLang="en-US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만세로 </a:t>
              </a:r>
              <a:r>
                <a:rPr lang="en-US" altLang="ko-KR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481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전화 </a:t>
              </a:r>
              <a:r>
                <a:rPr lang="en-US" altLang="ko-KR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: 1544-2342   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팩스 </a:t>
              </a:r>
              <a:r>
                <a:rPr lang="en-US" altLang="ko-KR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: 031)688-1217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이메일 </a:t>
              </a:r>
              <a:r>
                <a:rPr lang="en-US" altLang="ko-KR" sz="22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 Semilight" panose="020B0502040204020203" pitchFamily="50" charset="-127"/>
                </a:rPr>
                <a:t>: daeyang@daeyangelec.kr</a:t>
              </a:r>
              <a:endParaRPr lang="ko-KR" altLang="en-US" sz="2200" dirty="0">
                <a:solidFill>
                  <a:schemeClr val="accent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 Semilight" panose="020B0502040204020203" pitchFamily="50" charset="-127"/>
              </a:endParaRP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9FC21BF3-C30A-7FB6-4B3E-F7102CCD631B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3B912AE-9509-5FB4-8788-040C86F1FD7E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11E8A0-C22F-6F64-CFF0-86EAFB54FFBE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pic>
        <p:nvPicPr>
          <p:cNvPr id="295" name="그림 294">
            <a:extLst>
              <a:ext uri="{FF2B5EF4-FFF2-40B4-BE49-F238E27FC236}">
                <a16:creationId xmlns:a16="http://schemas.microsoft.com/office/drawing/2014/main" id="{BCA75918-7045-D6BE-E87E-0CDAD31ACE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996" t="5270" r="3599" b="5472"/>
          <a:stretch/>
        </p:blipFill>
        <p:spPr>
          <a:xfrm>
            <a:off x="993625" y="3775125"/>
            <a:ext cx="9936644" cy="6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A0E21BA-DB38-4C07-E5D1-87A83216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8766" y="0"/>
            <a:ext cx="8483891" cy="16256000"/>
          </a:xfrm>
          <a:prstGeom prst="rect">
            <a:avLst/>
          </a:prstGeom>
        </p:spPr>
      </p:pic>
      <p:sp>
        <p:nvSpPr>
          <p:cNvPr id="12" name="부제목 11">
            <a:extLst>
              <a:ext uri="{FF2B5EF4-FFF2-40B4-BE49-F238E27FC236}">
                <a16:creationId xmlns:a16="http://schemas.microsoft.com/office/drawing/2014/main" id="{FEAC818A-D347-5934-0806-6A83C9D7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876" y="8477729"/>
            <a:ext cx="2286890" cy="612816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미래의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빛을 고객과 함께 만드는  </a:t>
            </a:r>
            <a:endParaRPr lang="en-US" altLang="ko-KR" sz="300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선구자로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뻗어나가는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기업</a:t>
            </a:r>
            <a:r>
              <a:rPr lang="en-US" altLang="ko-KR" sz="3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ko-KR" altLang="en-US" sz="3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ko-KR" altLang="en-US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5AB0145-B099-B045-E3EE-5B4B6CC8C6CB}"/>
              </a:ext>
            </a:extLst>
          </p:cNvPr>
          <p:cNvGrpSpPr/>
          <p:nvPr/>
        </p:nvGrpSpPr>
        <p:grpSpPr>
          <a:xfrm>
            <a:off x="6645561" y="13999375"/>
            <a:ext cx="4957009" cy="1672427"/>
            <a:chOff x="329330" y="-85714"/>
            <a:chExt cx="3155433" cy="80642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4A0333C-8F17-9400-CB18-D2C56A63C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3571" y1="43030" x2="23571" y2="43030"/>
                          <a14:foregroundMark x1="40000" y1="43030" x2="40000" y2="43030"/>
                          <a14:foregroundMark x1="62857" y1="43636" x2="62857" y2="43636"/>
                          <a14:foregroundMark x1="81429" y1="44242" x2="81429" y2="44242"/>
                        </a14:backgroundRemoval>
                      </a14:imgEffect>
                      <a14:imgEffect>
                        <a14:sharpenSoften amount="79000"/>
                      </a14:imgEffect>
                      <a14:imgEffect>
                        <a14:saturation sat="4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330" y="-85714"/>
              <a:ext cx="903740" cy="806422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DC34077-293C-628A-99DE-F7A7DB53B0BD}"/>
                </a:ext>
              </a:extLst>
            </p:cNvPr>
            <p:cNvSpPr/>
            <p:nvPr/>
          </p:nvSpPr>
          <p:spPr>
            <a:xfrm>
              <a:off x="632350" y="212394"/>
              <a:ext cx="2852413" cy="2374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</a:t>
              </a:r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대양전기엔지니어링</a:t>
              </a:r>
              <a:endParaRPr lang="en-US" altLang="ko-KR" sz="2600" cap="none" spc="0" dirty="0">
                <a:ln w="0"/>
                <a:solidFill>
                  <a:srgbClr val="432C23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171C154-06F8-0AF6-2439-DC748E222594}"/>
              </a:ext>
            </a:extLst>
          </p:cNvPr>
          <p:cNvGrpSpPr/>
          <p:nvPr/>
        </p:nvGrpSpPr>
        <p:grpSpPr>
          <a:xfrm>
            <a:off x="0" y="15671802"/>
            <a:ext cx="12229109" cy="594179"/>
            <a:chOff x="11017" y="-21266"/>
            <a:chExt cx="12205046" cy="828625"/>
          </a:xfrm>
          <a:gradFill flip="none" rotWithShape="1">
            <a:gsLst>
              <a:gs pos="0">
                <a:schemeClr val="accent2">
                  <a:lumMod val="50000"/>
                </a:schemeClr>
              </a:gs>
              <a:gs pos="29000">
                <a:schemeClr val="accent1">
                  <a:lumMod val="75000"/>
                </a:schemeClr>
              </a:gs>
              <a:gs pos="76137">
                <a:schemeClr val="accent1">
                  <a:lumMod val="7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D1C268A-C814-79D6-401B-4905D1BDDA3C}"/>
                </a:ext>
              </a:extLst>
            </p:cNvPr>
            <p:cNvSpPr/>
            <p:nvPr/>
          </p:nvSpPr>
          <p:spPr>
            <a:xfrm>
              <a:off x="11017" y="-21266"/>
              <a:ext cx="12205046" cy="8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0F7C77-5FE4-8B07-5072-58A2CE7DB217}"/>
                </a:ext>
              </a:extLst>
            </p:cNvPr>
            <p:cNvSpPr txBox="1"/>
            <p:nvPr/>
          </p:nvSpPr>
          <p:spPr>
            <a:xfrm>
              <a:off x="8968616" y="140404"/>
              <a:ext cx="3038899" cy="6223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300" i="1" dirty="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</a:rPr>
                <a:t>daeyangelec.kr</a:t>
              </a:r>
              <a:endParaRPr lang="ko-KR" altLang="en-US" sz="23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F468DD-96B8-4932-1502-66F28406ADCF}"/>
              </a:ext>
            </a:extLst>
          </p:cNvPr>
          <p:cNvSpPr/>
          <p:nvPr/>
        </p:nvSpPr>
        <p:spPr>
          <a:xfrm>
            <a:off x="2827011" y="2737585"/>
            <a:ext cx="6904241" cy="23331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29000">
                <a:schemeClr val="accent1">
                  <a:lumMod val="75000"/>
                </a:schemeClr>
              </a:gs>
              <a:gs pos="76137">
                <a:schemeClr val="accent1">
                  <a:lumMod val="7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E01A90E-C16E-3238-79A1-0DC9FCA9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8766" y="2737585"/>
            <a:ext cx="6506610" cy="2709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69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21994"/>
            <a:ext cx="12229109" cy="16256000"/>
            <a:chOff x="0" y="21994"/>
            <a:chExt cx="12229109" cy="16256000"/>
          </a:xfrm>
        </p:grpSpPr>
        <p:grpSp>
          <p:nvGrpSpPr>
            <p:cNvPr id="3" name="그룹 2"/>
            <p:cNvGrpSpPr/>
            <p:nvPr/>
          </p:nvGrpSpPr>
          <p:grpSpPr>
            <a:xfrm>
              <a:off x="175260" y="1313944"/>
              <a:ext cx="11066585" cy="1487872"/>
              <a:chOff x="0" y="1161544"/>
              <a:chExt cx="11066585" cy="148787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" y="1161544"/>
                <a:ext cx="6096000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altLang="ko-KR" sz="2500" b="0" i="0" u="sng" strike="noStrike" kern="1200" cap="none" spc="0" normalizeH="0" baseline="0">
                    <a:solidFill>
                      <a:srgbClr val="F18023"/>
                    </a:solidFill>
                    <a:effectLst/>
                    <a:uLnTx/>
                    <a:uFillTx/>
                    <a:latin typeface="HY헤드라인M"/>
                    <a:ea typeface="HY헤드라인M"/>
                    <a:cs typeface="+mn-cs"/>
                  </a:rPr>
                  <a:t>Contents</a:t>
                </a:r>
              </a:p>
              <a:p>
                <a:pPr marL="0" marR="0" lv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ko-KR" altLang="en-US" sz="4000" b="0" i="0" u="none" strike="noStrike" kern="1200" cap="none" spc="0" normalizeH="0" baseline="0">
                    <a:solidFill>
                      <a:srgbClr val="2E83C3">
                        <a:lumMod val="50000"/>
                      </a:srgbClr>
                    </a:solidFill>
                    <a:effectLst/>
                    <a:uLnTx/>
                    <a:uFillTx/>
                    <a:latin typeface="HY헤드라인M"/>
                    <a:ea typeface="HY헤드라인M"/>
                    <a:cs typeface="+mn-cs"/>
                  </a:rPr>
                  <a:t>목       차</a:t>
                </a:r>
              </a:p>
            </p:txBody>
          </p:sp>
          <p:cxnSp>
            <p:nvCxnSpPr>
              <p:cNvPr id="7" name="직선 연결선 6"/>
              <p:cNvCxnSpPr/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>
              <a:alphaModFix amt="15000"/>
            </a:blip>
            <a:stretch>
              <a:fillRect/>
            </a:stretch>
          </p:blipFill>
          <p:spPr>
            <a:xfrm>
              <a:off x="2380371" y="21994"/>
              <a:ext cx="9802928" cy="16256000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6645561" y="13999374"/>
              <a:ext cx="4957009" cy="1672427"/>
              <a:chOff x="329330" y="-85714"/>
              <a:chExt cx="3155433" cy="806422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>
                  <a:defRPr/>
                </a:pP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(</a:t>
                </a:r>
                <a:r>
                  <a:rPr lang="ko-KR" altLang="en-US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주</a:t>
                </a:r>
                <a:r>
                  <a:rPr lang="en-US" altLang="ko-KR" sz="2600" b="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)</a:t>
                </a:r>
                <a:r>
                  <a:rPr lang="ko-KR" altLang="en-US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rPr>
                  <a:t>대양전기엔지니어링</a:t>
                </a:r>
                <a:endParaRPr lang="en-US" altLang="ko-KR" sz="2600" cap="none" spc="0">
                  <a:ln w="0"/>
                  <a:solidFill>
                    <a:srgbClr val="432C23"/>
                  </a:solidFill>
                  <a:effectLst/>
                  <a:latin typeface="HY헤드라인M"/>
                  <a:ea typeface="HY헤드라인M"/>
                </a:endParaRPr>
              </a:p>
            </p:txBody>
          </p:sp>
        </p:grpSp>
        <p:sp>
          <p:nvSpPr>
            <p:cNvPr id="2" name="Rectangle 125"/>
            <p:cNvSpPr>
              <a:spLocks noChangeArrowheads="1"/>
            </p:cNvSpPr>
            <p:nvPr/>
          </p:nvSpPr>
          <p:spPr>
            <a:xfrm>
              <a:off x="4930859" y="3268459"/>
              <a:ext cx="4926877" cy="97217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Ctr="1">
              <a:spAutoFit/>
            </a:bodyPr>
            <a:lstStyle>
              <a:lvl1pPr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1pPr>
              <a:lvl2pPr marL="742950" indent="-285750"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2pPr>
              <a:lvl3pPr marL="1143000" indent="-228600"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3pPr>
              <a:lvl4pPr marL="1600200" indent="-228600"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4pPr>
              <a:lvl5pPr marL="2057400" indent="-228600"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/>
                  <a:ea typeface="HY각헤드라인M"/>
                </a:defRPr>
              </a:lvl9pPr>
            </a:lstStyle>
            <a:p>
              <a:pPr marL="342900" lvl="0" indent="-180000" algn="dist" eaLnBrk="1" latinLnBrk="1" hangingPunct="1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en-US" altLang="ko-KR" sz="2500">
                  <a:latin typeface="+mj-ea"/>
                  <a:ea typeface="+mj-ea"/>
                </a:rPr>
                <a:t>CEO</a:t>
              </a:r>
              <a:r>
                <a:rPr lang="ko-KR" altLang="en-US" sz="2500">
                  <a:latin typeface="+mj-ea"/>
                  <a:ea typeface="+mj-ea"/>
                </a:rPr>
                <a:t>인사말</a:t>
              </a:r>
            </a:p>
            <a:p>
              <a:pPr marL="342900" lvl="0" indent="-180000" algn="dist" eaLnBrk="1" latinLnBrk="1" hangingPunct="1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ko-KR" altLang="en-US" sz="2500">
                  <a:latin typeface="+mj-ea"/>
                  <a:ea typeface="+mj-ea"/>
                </a:rPr>
                <a:t>경영이념</a:t>
              </a:r>
            </a:p>
            <a:p>
              <a:pPr marL="342900" lvl="0" indent="-180000" algn="dist" eaLnBrk="1" latinLnBrk="1" hangingPunct="1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ko-KR" altLang="en-US" sz="2500">
                  <a:latin typeface="+mj-ea"/>
                  <a:ea typeface="+mj-ea"/>
                </a:rPr>
                <a:t>회사개요</a:t>
              </a:r>
            </a:p>
            <a:p>
              <a:pPr marL="342900" lvl="0" indent="-180000" algn="dist" eaLnBrk="1" latinLnBrk="1" hangingPunct="1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ko-KR" altLang="en-US" sz="2500">
                  <a:latin typeface="+mj-ea"/>
                  <a:ea typeface="+mj-ea"/>
                </a:rPr>
                <a:t>회사조직도</a:t>
              </a:r>
            </a:p>
            <a:p>
              <a:pPr marL="342900" lvl="0" indent="-180000" algn="dist" eaLnBrk="1" latinLnBrk="1" hangingPunct="1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ko-KR" altLang="en-US" sz="2500">
                  <a:latin typeface="+mj-ea"/>
                  <a:ea typeface="+mj-ea"/>
                </a:rPr>
                <a:t>인증서및등록증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사업자등록증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인감증명서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법인등기부등본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사용인감계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전기공사업등록증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전기공사등록수첩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소방공사업등록증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소방공사등록수첩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벤처기업확인서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특허출원사실증명원</a:t>
              </a:r>
            </a:p>
            <a:p>
              <a:pPr marL="1485900" lvl="2" indent="-180000" algn="dist" latinLnBrk="1">
                <a:spcBef>
                  <a:spcPts val="1200"/>
                </a:spcBef>
                <a:buFont typeface="Wingdings"/>
                <a:buChar char="Ø"/>
                <a:defRPr/>
              </a:pPr>
              <a:r>
                <a:rPr lang="ko-KR" altLang="en-US" sz="2500">
                  <a:latin typeface="+mj-ea"/>
                  <a:ea typeface="+mj-ea"/>
                </a:rPr>
                <a:t>시국세납입증명서</a:t>
              </a:r>
            </a:p>
            <a:p>
              <a:pPr marL="342900" lvl="0" indent="-180000" algn="dist" latinLnBrk="1"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ko-KR" altLang="en-US" sz="2500">
                  <a:latin typeface="+mj-ea"/>
                  <a:ea typeface="+mj-ea"/>
                </a:rPr>
                <a:t>기업진단보고서</a:t>
              </a:r>
            </a:p>
            <a:p>
              <a:pPr marL="342900" lvl="0" indent="-180000" algn="dist" eaLnBrk="1" latinLnBrk="1" hangingPunct="1">
                <a:lnSpc>
                  <a:spcPct val="150000"/>
                </a:lnSpc>
                <a:spcBef>
                  <a:spcPts val="1200"/>
                </a:spcBef>
                <a:buFont typeface="Arial"/>
                <a:buChar char="•"/>
                <a:defRPr/>
              </a:pPr>
              <a:r>
                <a:rPr lang="ko-KR" altLang="en-US" sz="2500">
                  <a:latin typeface="+mj-ea"/>
                  <a:ea typeface="+mj-ea"/>
                </a:rPr>
                <a:t>사업장위치및안내도</a:t>
              </a: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40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2" name="직사각형 11"/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en-US" altLang="ko-KR" sz="2300" i="1">
                    <a:solidFill>
                      <a:schemeClr val="bg1">
                        <a:lumMod val="95000"/>
                      </a:schemeClr>
                    </a:solidFill>
                    <a:latin typeface="Georgia"/>
                  </a:rPr>
                  <a:t>daeyangelec.kr</a:t>
                </a:r>
                <a:endParaRPr lang="ko-KR" altLang="en-US" sz="23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BAFB83F-1F38-720A-6584-594507BAE14E}"/>
              </a:ext>
            </a:extLst>
          </p:cNvPr>
          <p:cNvCxnSpPr>
            <a:cxnSpLocks/>
          </p:cNvCxnSpPr>
          <p:nvPr/>
        </p:nvCxnSpPr>
        <p:spPr>
          <a:xfrm>
            <a:off x="2117696" y="2406551"/>
            <a:ext cx="0" cy="1221106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순서도: 연결자 17">
            <a:extLst>
              <a:ext uri="{FF2B5EF4-FFF2-40B4-BE49-F238E27FC236}">
                <a16:creationId xmlns:a16="http://schemas.microsoft.com/office/drawing/2014/main" id="{34036CC0-8138-949B-9355-24F3214068E0}"/>
              </a:ext>
            </a:extLst>
          </p:cNvPr>
          <p:cNvSpPr/>
          <p:nvPr/>
        </p:nvSpPr>
        <p:spPr>
          <a:xfrm>
            <a:off x="1701209" y="2640467"/>
            <a:ext cx="849279" cy="861908"/>
          </a:xfrm>
          <a:prstGeom prst="flowChartConnector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9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CF81AFBF-897A-0263-A8AF-E59A2D76C901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732669D-9D04-3C7E-E4B9-5864D517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16256000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883B6CF-D1C5-62A4-1C63-9F0010910B27}"/>
                </a:ext>
              </a:extLst>
            </p:cNvPr>
            <p:cNvSpPr/>
            <p:nvPr/>
          </p:nvSpPr>
          <p:spPr>
            <a:xfrm>
              <a:off x="1611086" y="3565234"/>
              <a:ext cx="8991600" cy="102912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r>
                <a:rPr lang="ko-KR" altLang="en-US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 </a:t>
              </a:r>
              <a:endPara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고도로 발전해가는 현대 사회는 발전된 기술과 시공 내용</a:t>
              </a:r>
              <a:r>
                <a:rPr lang="en-US" altLang="ko-KR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, </a:t>
              </a:r>
              <a:r>
                <a:rPr lang="ko-KR" altLang="en-US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개선된 환경 문화를 끊임없이 요구하고</a:t>
              </a:r>
              <a:r>
                <a:rPr lang="en-US" altLang="ko-KR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 </a:t>
              </a:r>
              <a:r>
                <a:rPr lang="ko-KR" altLang="en-US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있습니다</a:t>
              </a:r>
              <a:r>
                <a:rPr lang="en-US" altLang="ko-KR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.   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   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 정직과 신뢰를 바탕으로 항상 고객을 최우선으로 생각하는 기업</a:t>
              </a:r>
              <a:r>
                <a:rPr lang="en-US" altLang="ko-KR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!</a:t>
              </a:r>
            </a:p>
            <a:p>
              <a:pPr>
                <a:lnSpc>
                  <a:spcPct val="200000"/>
                </a:lnSpc>
              </a:pPr>
              <a:r>
                <a:rPr lang="ko-KR" altLang="en-US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저희 주식회사 대양전기엔지니어링은 기업의 연혁은 짧지만 오랜 실무경험과 축적된 노하우로 항상 초심의 원칙을 잊지 않고 오로지 한 길 만을 달려갈 것을 약속 드리며 최고의 품질로 고객의 신뢰받는 기업이 되도록 노력하겠습니다</a:t>
              </a:r>
              <a:r>
                <a:rPr lang="en-US" altLang="ko-KR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.</a:t>
              </a:r>
            </a:p>
            <a:p>
              <a:pPr>
                <a:lnSpc>
                  <a:spcPct val="200000"/>
                </a:lnSpc>
              </a:pPr>
              <a:endPara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anose="02030600000101010101" pitchFamily="18" charset="-127"/>
                  <a:ea typeface="바탕" panose="02030600000101010101" pitchFamily="18" charset="-127"/>
                </a:rPr>
                <a:t>주식회사 대양전기엔지니어링</a:t>
              </a:r>
              <a:endPara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anose="02030600000101010101" pitchFamily="18" charset="-127"/>
                  <a:ea typeface="바탕" panose="02030600000101010101" pitchFamily="18" charset="-127"/>
                </a:rPr>
                <a:t>                         대표이사   정 창 수 드림</a:t>
              </a:r>
              <a:endPara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>
                <a:lnSpc>
                  <a:spcPct val="200000"/>
                </a:lnSpc>
              </a:pPr>
              <a:endPara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  <a:p>
              <a:pPr>
                <a:lnSpc>
                  <a:spcPct val="200000"/>
                </a:lnSpc>
              </a:pPr>
              <a:endParaRPr lang="en-US" altLang="ko-KR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6A5ADFDF-E36A-A372-541F-103FA3492CDF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D92F7B05-6ED1-77C4-B68D-95A2071E8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A1645DFC-A3E0-15F3-F791-A6E1DEFA27C0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2232741-72EF-51A6-5942-47C65348E603}"/>
                </a:ext>
              </a:extLst>
            </p:cNvPr>
            <p:cNvGrpSpPr/>
            <p:nvPr/>
          </p:nvGrpSpPr>
          <p:grpSpPr>
            <a:xfrm>
              <a:off x="175260" y="1313944"/>
              <a:ext cx="11066585" cy="1487872"/>
              <a:chOff x="0" y="1161544"/>
              <a:chExt cx="11066585" cy="148787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5A4A19-8A18-A6A3-0447-8343F8572761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6000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u="sng" dirty="0">
                    <a:solidFill>
                      <a:srgbClr val="EF740F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CEO Message</a:t>
                </a: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인 사 말</a:t>
                </a:r>
              </a:p>
            </p:txBody>
          </p: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766FFCFB-EA1B-12BC-B6F6-6E9901CDE9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C6BF7E1C-63E0-7129-7A36-E50D5618EC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EF05A0C-5CDC-AA35-8982-7F85227DB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8215" y="12055726"/>
              <a:ext cx="1133630" cy="1166628"/>
            </a:xfrm>
            <a:prstGeom prst="rect">
              <a:avLst/>
            </a:prstGeom>
          </p:spPr>
        </p:pic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412F3B2-1758-28CF-224F-68E73FEBE9E3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7F314A65-21DB-8654-E892-E1CB4DC1096A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CE812C-0638-D33E-7BB6-94CC9AC0346E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233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B1A5FCF3-9810-CBA3-297D-C997849E407A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EA70406-5BAB-62EB-77F9-B349AD5E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" y="0"/>
              <a:ext cx="8766298" cy="16256000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734B702F-02A9-FD86-06A8-B241450A8498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CB106785-F755-3CD6-2E9B-B6413B1A5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827C994-B939-43EC-634D-DAAF83185496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8C9BE6D-A0DA-C5FB-B495-BB349BF5192B}"/>
                </a:ext>
              </a:extLst>
            </p:cNvPr>
            <p:cNvGrpSpPr/>
            <p:nvPr/>
          </p:nvGrpSpPr>
          <p:grpSpPr>
            <a:xfrm>
              <a:off x="5969471" y="3618445"/>
              <a:ext cx="4045680" cy="2486508"/>
              <a:chOff x="5590690" y="3534359"/>
              <a:chExt cx="4045680" cy="248650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1C45D3-A825-D273-0BAD-D4FF943304E0}"/>
                  </a:ext>
                </a:extLst>
              </p:cNvPr>
              <p:cNvSpPr txBox="1"/>
              <p:nvPr/>
            </p:nvSpPr>
            <p:spPr>
              <a:xfrm>
                <a:off x="5613916" y="3534359"/>
                <a:ext cx="186272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3000" b="1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고객감동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842802-0557-6588-7D58-14AA273DE6BE}"/>
                  </a:ext>
                </a:extLst>
              </p:cNvPr>
              <p:cNvSpPr txBox="1"/>
              <p:nvPr/>
            </p:nvSpPr>
            <p:spPr>
              <a:xfrm>
                <a:off x="5632966" y="4141185"/>
                <a:ext cx="4003404" cy="187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고객만족을 넘어 고객감동을 위하여 항시 </a:t>
                </a:r>
                <a:r>
                  <a:rPr lang="ko-KR" altLang="en-US" sz="2000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고객님들의</a:t>
                </a: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소리에 귀 기울이고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2000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고객최우선주의로</a:t>
                </a: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행동하고 실천하겠습니다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9605602C-8F6A-C615-B5A2-C0112724D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0690" y="4127923"/>
                <a:ext cx="1885950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0CA3FDF7-D2A7-0792-3CCB-88865E93FBF2}"/>
                </a:ext>
              </a:extLst>
            </p:cNvPr>
            <p:cNvGrpSpPr/>
            <p:nvPr/>
          </p:nvGrpSpPr>
          <p:grpSpPr>
            <a:xfrm>
              <a:off x="1414230" y="7516035"/>
              <a:ext cx="5017034" cy="2486315"/>
              <a:chOff x="5590690" y="3534359"/>
              <a:chExt cx="4595240" cy="248631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4268DA-163F-C6BB-A4CA-7B79A45845E4}"/>
                  </a:ext>
                </a:extLst>
              </p:cNvPr>
              <p:cNvSpPr txBox="1"/>
              <p:nvPr/>
            </p:nvSpPr>
            <p:spPr>
              <a:xfrm>
                <a:off x="5613915" y="3534359"/>
                <a:ext cx="400340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3000" b="1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지속적인 사업다각화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F4A3EC-AD7B-D856-3922-599322CDE8A8}"/>
                  </a:ext>
                </a:extLst>
              </p:cNvPr>
              <p:cNvSpPr txBox="1"/>
              <p:nvPr/>
            </p:nvSpPr>
            <p:spPr>
              <a:xfrm>
                <a:off x="5632965" y="4141185"/>
                <a:ext cx="4552965" cy="1879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행복한 공간을 위한 제품군을 확대하며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고객의 편의를 도모함과 동시에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다각화된 사업발전에 기여하겠습니다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36BE203D-3143-4404-29F5-D17254007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0690" y="4127923"/>
                <a:ext cx="3851740" cy="13262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AB2DE64F-08FA-50FE-8510-C7EFDA37F140}"/>
                </a:ext>
              </a:extLst>
            </p:cNvPr>
            <p:cNvGrpSpPr/>
            <p:nvPr/>
          </p:nvGrpSpPr>
          <p:grpSpPr>
            <a:xfrm>
              <a:off x="5969915" y="11145465"/>
              <a:ext cx="4045680" cy="2024650"/>
              <a:chOff x="5590690" y="3534359"/>
              <a:chExt cx="4045680" cy="202465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4838D3B-B29C-AF80-AEE1-BD473CCDC058}"/>
                  </a:ext>
                </a:extLst>
              </p:cNvPr>
              <p:cNvSpPr txBox="1"/>
              <p:nvPr/>
            </p:nvSpPr>
            <p:spPr>
              <a:xfrm>
                <a:off x="5613916" y="3534359"/>
                <a:ext cx="31080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3000" b="1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신뢰와 품질관리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BBA899-4DC0-43AC-0ABF-48A321034B79}"/>
                  </a:ext>
                </a:extLst>
              </p:cNvPr>
              <p:cNvSpPr txBox="1"/>
              <p:nvPr/>
            </p:nvSpPr>
            <p:spPr>
              <a:xfrm>
                <a:off x="5632966" y="4141185"/>
                <a:ext cx="4003404" cy="1417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고객에게 믿음을 줄 수 있는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전문기술력을 바탕으로</a:t>
                </a:r>
                <a:endPara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엄격한 품질관리를 하겠습니다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3FF6D041-3A07-4E7C-838B-77767BAD3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0690" y="4127923"/>
                <a:ext cx="3081201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BA35541-3B08-3328-F946-19485430BF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4"/>
            <a:stretch/>
          </p:blipFill>
          <p:spPr bwMode="auto">
            <a:xfrm>
              <a:off x="1253555" y="10496175"/>
              <a:ext cx="4205289" cy="2994255"/>
            </a:xfrm>
            <a:prstGeom prst="rect">
              <a:avLst/>
            </a:prstGeom>
            <a:ln>
              <a:noFill/>
            </a:ln>
            <a:effectLst>
              <a:reflection blurRad="12700" stA="30000" endPos="30000" dir="5400000" sy="-100000" algn="bl" rotWithShape="0"/>
              <a:softEdge rad="63500"/>
            </a:effectLst>
            <a:scene3d>
              <a:camera prst="perspectiveRight" fov="4200000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ACFCB06D-CB5E-ADC9-EDAB-D7AF341B3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807" y="6795476"/>
              <a:ext cx="4205289" cy="2994255"/>
            </a:xfrm>
            <a:prstGeom prst="rect">
              <a:avLst/>
            </a:prstGeom>
            <a:ln>
              <a:noFill/>
            </a:ln>
            <a:effectLst>
              <a:reflection blurRad="12700" stA="30000" endPos="30000" dir="5400000" sy="-100000" algn="bl" rotWithShape="0"/>
              <a:softEdge rad="63500"/>
            </a:effectLst>
            <a:scene3d>
              <a:camera prst="perspectiveLeft" fov="3900000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EEB765-4484-E760-0A9E-9E72CFBE9F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6" r="3776" b="10322"/>
            <a:stretch/>
          </p:blipFill>
          <p:spPr bwMode="auto">
            <a:xfrm>
              <a:off x="1253555" y="3291703"/>
              <a:ext cx="4205289" cy="2994255"/>
            </a:xfrm>
            <a:prstGeom prst="rect">
              <a:avLst/>
            </a:prstGeom>
            <a:ln>
              <a:noFill/>
            </a:ln>
            <a:effectLst>
              <a:reflection blurRad="12700" stA="30000" endPos="30000" dir="5400000" sy="-100000" algn="bl" rotWithShape="0"/>
              <a:softEdge rad="63500"/>
            </a:effectLst>
            <a:scene3d>
              <a:camera prst="perspectiveRight" fov="4200000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67A23CF-BF7C-465E-14EF-F5582028DFFB}"/>
                </a:ext>
              </a:extLst>
            </p:cNvPr>
            <p:cNvGrpSpPr/>
            <p:nvPr/>
          </p:nvGrpSpPr>
          <p:grpSpPr>
            <a:xfrm>
              <a:off x="175260" y="1313944"/>
              <a:ext cx="11066585" cy="1487872"/>
              <a:chOff x="0" y="1161544"/>
              <a:chExt cx="11066585" cy="148787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1B7081-AA50-0533-5FE6-8FB0C149708A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6000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u="sng" dirty="0">
                    <a:solidFill>
                      <a:srgbClr val="EF740F"/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Principle of Management</a:t>
                </a: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경 영 이 </a:t>
                </a:r>
                <a:r>
                  <a:rPr lang="ko-KR" altLang="en-US" sz="4000" dirty="0" err="1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념</a:t>
                </a:r>
                <a:endParaRPr lang="ko-KR" altLang="en-US" sz="40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2736219A-7B17-058E-1471-88CA6B4D4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485300"/>
                <a:ext cx="963636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4FA7D37C-EC80-7666-4BEF-BCF46428C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649416"/>
                <a:ext cx="11066585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4D439F7-FB7E-ACF2-20F6-3B2FD8D8418B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03A375C-EFEF-6A41-9001-E27C79EA46CE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E6CB71-8C02-3AEE-66FE-C35AC59B4BE5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70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그룹 126"/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cxnSp>
          <p:nvCxnSpPr>
            <p:cNvPr id="125" name="직선 연결선 124"/>
            <p:cNvCxnSpPr/>
            <p:nvPr/>
          </p:nvCxnSpPr>
          <p:spPr>
            <a:xfrm flipH="1">
              <a:off x="6071152" y="2856315"/>
              <a:ext cx="2571013" cy="12793493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그룹 123"/>
            <p:cNvGrpSpPr/>
            <p:nvPr/>
          </p:nvGrpSpPr>
          <p:grpSpPr>
            <a:xfrm>
              <a:off x="0" y="0"/>
              <a:ext cx="12229109" cy="16265981"/>
              <a:chOff x="0" y="0"/>
              <a:chExt cx="12229109" cy="16265981"/>
            </a:xfrm>
          </p:grpSpPr>
          <p:pic>
            <p:nvPicPr>
              <p:cNvPr id="29" name="그림 28"/>
              <p:cNvPicPr>
                <a:picLocks noChangeAspect="1"/>
              </p:cNvPicPr>
              <p:nvPr/>
            </p:nvPicPr>
            <p:blipFill rotWithShape="1">
              <a:blip r:embed="rId2">
                <a:alphaModFix amt="15000"/>
              </a:blip>
              <a:stretch>
                <a:fillRect/>
              </a:stretch>
            </p:blipFill>
            <p:spPr>
              <a:xfrm>
                <a:off x="3702433" y="0"/>
                <a:ext cx="8489565" cy="16256000"/>
              </a:xfrm>
              <a:prstGeom prst="rect">
                <a:avLst/>
              </a:prstGeom>
            </p:spPr>
          </p:pic>
          <p:cxnSp>
            <p:nvCxnSpPr>
              <p:cNvPr id="115" name="직선 연결선 114"/>
              <p:cNvCxnSpPr/>
              <p:nvPr/>
            </p:nvCxnSpPr>
            <p:spPr>
              <a:xfrm>
                <a:off x="6434620" y="2835351"/>
                <a:ext cx="5751094" cy="10376984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그룹 44"/>
              <p:cNvGrpSpPr/>
              <p:nvPr/>
            </p:nvGrpSpPr>
            <p:grpSpPr>
              <a:xfrm>
                <a:off x="1000538" y="2902333"/>
                <a:ext cx="10141228" cy="10201000"/>
                <a:chOff x="971708" y="3826730"/>
                <a:chExt cx="10349342" cy="10201000"/>
              </a:xfrm>
            </p:grpSpPr>
            <p:sp>
              <p:nvSpPr>
                <p:cNvPr id="27" name="직사각형 26"/>
                <p:cNvSpPr/>
                <p:nvPr/>
              </p:nvSpPr>
              <p:spPr>
                <a:xfrm>
                  <a:off x="971708" y="3826730"/>
                  <a:ext cx="10349342" cy="10108549"/>
                </a:xfrm>
                <a:prstGeom prst="rect">
                  <a:avLst/>
                </a:prstGeom>
                <a:noFill/>
                <a:ln w="0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 algn="ctr">
                    <a:lnSpc>
                      <a:spcPct val="200000"/>
                    </a:lnSpc>
                    <a:defRPr/>
                  </a:pPr>
                  <a:r>
                    <a:rPr lang="ko-KR" altLang="en-US" sz="3200">
                      <a:solidFill>
                        <a:schemeClr val="tx1"/>
                      </a:solidFill>
                      <a:latin typeface="HY견명조"/>
                      <a:ea typeface="HY견명조"/>
                    </a:rPr>
                    <a:t>      </a:t>
                  </a:r>
                </a:p>
              </p:txBody>
            </p:sp>
            <p:grpSp>
              <p:nvGrpSpPr>
                <p:cNvPr id="2" name="그룹 9"/>
                <p:cNvGrpSpPr/>
                <p:nvPr/>
              </p:nvGrpSpPr>
              <p:grpSpPr>
                <a:xfrm>
                  <a:off x="1749402" y="5416391"/>
                  <a:ext cx="8786976" cy="883559"/>
                  <a:chOff x="559761" y="1963896"/>
                  <a:chExt cx="7612639" cy="432048"/>
                </a:xfrm>
              </p:grpSpPr>
              <p:sp>
                <p:nvSpPr>
                  <p:cNvPr id="3" name="모서리가 둥근 직사각형 5"/>
                  <p:cNvSpPr/>
                  <p:nvPr/>
                </p:nvSpPr>
                <p:spPr>
                  <a:xfrm>
                    <a:off x="559761" y="1963896"/>
                    <a:ext cx="1715079" cy="432048"/>
                  </a:xfrm>
                  <a:prstGeom prst="roundRect">
                    <a:avLst>
                      <a:gd name="adj" fmla="val 16667"/>
                    </a:avLst>
                  </a:prstGeom>
                  <a:gradFill flip="none" rotWithShape="1">
                    <a:gsLst>
                      <a:gs pos="6000">
                        <a:schemeClr val="accent1">
                          <a:lumMod val="75000"/>
                        </a:schemeClr>
                      </a:gs>
                      <a:gs pos="67000">
                        <a:schemeClr val="accent1">
                          <a:lumMod val="75000"/>
                          <a:alpha val="3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w="med" len="med"/>
                    <a:tailEnd w="med" len="med"/>
                  </a:ln>
                  <a:effectLst>
                    <a:outerShdw blurRad="25400" dist="127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/>
                  <a:lstStyle/>
                  <a:p>
                    <a:pPr lvl="0" algn="ctr">
                      <a:defRPr/>
                    </a:pPr>
                    <a:r>
                      <a:rPr lang="ko-KR" altLang="en-US" sz="2400" b="1">
                        <a:solidFill>
                          <a:schemeClr val="bg1"/>
                        </a:solidFill>
                        <a:latin typeface="맑은 고딕"/>
                        <a:ea typeface="맑은 고딕"/>
                      </a:rPr>
                      <a:t>대표이사</a:t>
                    </a:r>
                  </a:p>
                </p:txBody>
              </p:sp>
              <p:sp>
                <p:nvSpPr>
                  <p:cNvPr id="6" name="모서리가 둥근 직사각형 6"/>
                  <p:cNvSpPr/>
                  <p:nvPr/>
                </p:nvSpPr>
                <p:spPr>
                  <a:xfrm>
                    <a:off x="2555903" y="1963896"/>
                    <a:ext cx="5616497" cy="432048"/>
                  </a:xfrm>
                  <a:prstGeom prst="roundRect">
                    <a:avLst>
                      <a:gd name="adj" fmla="val 16667"/>
                    </a:avLst>
                  </a:prstGeom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5200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ln w="9525" cap="flat" cmpd="sng" algn="ctr">
                    <a:noFill/>
                    <a:prstDash val="solid"/>
                    <a:round/>
                    <a:headEnd w="med" len="med"/>
                    <a:tailEnd w="med" len="med"/>
                  </a:ln>
                  <a:effectLst/>
                </p:spPr>
                <p:txBody>
                  <a:bodyPr wrap="none" anchor="ctr"/>
                  <a:lstStyle/>
                  <a:p>
                    <a:pPr lvl="0" algn="ctr">
                      <a:defRPr/>
                    </a:pPr>
                    <a:r>
                      <a:rPr lang="ko-KR" altLang="en-US" sz="2300" b="1">
                        <a:latin typeface="맑은 고딕"/>
                        <a:ea typeface="맑은 고딕"/>
                      </a:rPr>
                      <a:t> 정 창 수</a:t>
                    </a:r>
                  </a:p>
                </p:txBody>
              </p:sp>
            </p:grpSp>
            <p:sp>
              <p:nvSpPr>
                <p:cNvPr id="11" name="모서리가 둥근 직사각형 13"/>
                <p:cNvSpPr/>
                <p:nvPr/>
              </p:nvSpPr>
              <p:spPr>
                <a:xfrm>
                  <a:off x="4053472" y="6694110"/>
                  <a:ext cx="6482906" cy="880325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2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 w="9525" cap="flat" cmpd="sng" algn="ctr">
                  <a:noFill/>
                  <a:prstDash val="solid"/>
                  <a:round/>
                  <a:headEnd w="med" len="med"/>
                  <a:tailEnd w="med" len="med"/>
                </a:ln>
                <a:effectLst/>
              </p:spPr>
              <p:txBody>
                <a:bodyPr wrap="none" anchor="ctr"/>
                <a:lstStyle/>
                <a:p>
                  <a:pPr lvl="0" algn="ctr">
                    <a:defRPr/>
                  </a:pPr>
                  <a:r>
                    <a:rPr lang="ko-KR" altLang="en-US" sz="2300" b="1">
                      <a:latin typeface="맑은 고딕"/>
                      <a:ea typeface="맑은 고딕"/>
                    </a:rPr>
                    <a:t> 경기도 화성시 장안면 </a:t>
                  </a:r>
                  <a:r>
                    <a:rPr lang="en-US" altLang="ko-KR" sz="2300" b="1">
                      <a:latin typeface="맑은 고딕"/>
                      <a:ea typeface="맑은 고딕"/>
                    </a:rPr>
                    <a:t>3.1</a:t>
                  </a:r>
                  <a:r>
                    <a:rPr lang="ko-KR" altLang="en-US" sz="2300" b="1">
                      <a:latin typeface="맑은 고딕"/>
                      <a:ea typeface="맑은 고딕"/>
                    </a:rPr>
                    <a:t>만세로 </a:t>
                  </a:r>
                  <a:r>
                    <a:rPr lang="en-US" altLang="ko-KR" sz="2300" b="1">
                      <a:latin typeface="맑은 고딕"/>
                      <a:ea typeface="맑은 고딕"/>
                    </a:rPr>
                    <a:t>481</a:t>
                  </a:r>
                  <a:endParaRPr lang="ko-KR" altLang="en-US" sz="2300" b="1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14" name="모서리가 둥근 직사각형 16"/>
                <p:cNvSpPr/>
                <p:nvPr/>
              </p:nvSpPr>
              <p:spPr>
                <a:xfrm>
                  <a:off x="4053472" y="7977718"/>
                  <a:ext cx="6482906" cy="880325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2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 w="9525" cap="flat" cmpd="sng" algn="ctr">
                  <a:noFill/>
                  <a:prstDash val="solid"/>
                  <a:round/>
                  <a:headEnd w="med" len="med"/>
                  <a:tailEnd w="med" len="med"/>
                </a:ln>
                <a:effectLst/>
              </p:spPr>
              <p:txBody>
                <a:bodyPr wrap="none" anchor="ctr"/>
                <a:lstStyle/>
                <a:p>
                  <a:pPr lvl="0" algn="ctr">
                    <a:defRPr/>
                  </a:pPr>
                  <a:r>
                    <a:rPr lang="en-US" altLang="ko-KR" sz="2300" b="1">
                      <a:latin typeface="맑은 고딕"/>
                      <a:ea typeface="맑은 고딕"/>
                    </a:rPr>
                    <a:t> Tel : 1544-2342  /  Fax : 031-688-1217</a:t>
                  </a:r>
                  <a:endParaRPr lang="ko-KR" altLang="en-US" sz="2300" b="1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17" name="모서리가 둥근 직사각형 19"/>
                <p:cNvSpPr/>
                <p:nvPr/>
              </p:nvSpPr>
              <p:spPr>
                <a:xfrm>
                  <a:off x="4053472" y="9244494"/>
                  <a:ext cx="6482906" cy="880325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2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 w="9525" cap="flat" cmpd="sng" algn="ctr">
                  <a:noFill/>
                  <a:prstDash val="solid"/>
                  <a:round/>
                  <a:headEnd w="med" len="med"/>
                  <a:tailEnd w="med" len="med"/>
                </a:ln>
                <a:effectLst/>
              </p:spPr>
              <p:txBody>
                <a:bodyPr wrap="none" anchor="ctr"/>
                <a:lstStyle/>
                <a:p>
                  <a:pPr lvl="0" algn="ctr">
                    <a:defRPr/>
                  </a:pPr>
                  <a:r>
                    <a:rPr lang="en-US" altLang="ko-KR" sz="2300" b="1">
                      <a:latin typeface="맑은 고딕"/>
                      <a:ea typeface="맑은 고딕"/>
                    </a:rPr>
                    <a:t>319,000,000</a:t>
                  </a:r>
                  <a:r>
                    <a:rPr lang="ko-KR" altLang="en-US" sz="2300" b="1">
                      <a:latin typeface="맑은 고딕"/>
                      <a:ea typeface="맑은 고딕"/>
                    </a:rPr>
                    <a:t>원</a:t>
                  </a:r>
                </a:p>
              </p:txBody>
            </p:sp>
            <p:sp>
              <p:nvSpPr>
                <p:cNvPr id="24" name="모서리가 둥근 직사각형 25"/>
                <p:cNvSpPr/>
                <p:nvPr/>
              </p:nvSpPr>
              <p:spPr>
                <a:xfrm>
                  <a:off x="4053472" y="11860516"/>
                  <a:ext cx="6482906" cy="880325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2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 w="9525" cap="flat" cmpd="sng" algn="ctr">
                  <a:noFill/>
                  <a:prstDash val="solid"/>
                  <a:round/>
                  <a:headEnd w="med" len="med"/>
                  <a:tailEnd w="med" len="med"/>
                </a:ln>
                <a:effectLst/>
              </p:spPr>
              <p:txBody>
                <a:bodyPr wrap="none" anchor="ctr"/>
                <a:lstStyle/>
                <a:p>
                  <a:pPr lvl="0" algn="ctr">
                    <a:defRPr/>
                  </a:pPr>
                  <a:r>
                    <a:rPr lang="en-US" altLang="ko-KR" sz="2300" b="1">
                      <a:latin typeface="맑은 고딕"/>
                      <a:ea typeface="맑은 고딕"/>
                    </a:rPr>
                    <a:t> </a:t>
                  </a:r>
                  <a:r>
                    <a:rPr lang="ko-KR" altLang="en-US" sz="2300" b="1">
                      <a:latin typeface="맑은 고딕"/>
                      <a:ea typeface="맑은 고딕"/>
                    </a:rPr>
                    <a:t>전기</a:t>
                  </a:r>
                  <a:r>
                    <a:rPr lang="en-US" altLang="ko-KR" sz="2300" b="1">
                      <a:latin typeface="맑은 고딕"/>
                      <a:ea typeface="맑은 고딕"/>
                    </a:rPr>
                    <a:t>,</a:t>
                  </a:r>
                  <a:r>
                    <a:rPr lang="ko-KR" altLang="en-US" sz="2300" b="1">
                      <a:latin typeface="맑은 고딕"/>
                      <a:ea typeface="맑은 고딕"/>
                    </a:rPr>
                    <a:t>통신</a:t>
                  </a:r>
                  <a:r>
                    <a:rPr lang="en-US" altLang="ko-KR" sz="2300" b="1">
                      <a:latin typeface="맑은 고딕"/>
                      <a:ea typeface="맑은 고딕"/>
                    </a:rPr>
                    <a:t>,</a:t>
                  </a:r>
                  <a:r>
                    <a:rPr lang="ko-KR" altLang="en-US" sz="2300" b="1">
                      <a:latin typeface="맑은 고딕"/>
                      <a:ea typeface="맑은 고딕"/>
                    </a:rPr>
                    <a:t>소방공사업 </a:t>
                  </a:r>
                  <a:r>
                    <a:rPr lang="en-US" altLang="ko-KR" sz="2300" b="1">
                      <a:latin typeface="맑은 고딕"/>
                      <a:ea typeface="맑은 고딕"/>
                    </a:rPr>
                    <a:t>/</a:t>
                  </a:r>
                  <a:r>
                    <a:rPr lang="ko-KR" altLang="en-US" sz="2300" b="1">
                      <a:latin typeface="맑은 고딕"/>
                      <a:ea typeface="맑은 고딕"/>
                    </a:rPr>
                    <a:t> 수전설비 </a:t>
                  </a:r>
                  <a:r>
                    <a:rPr lang="en-US" altLang="ko-KR" sz="2300" b="1">
                      <a:latin typeface="맑은 고딕"/>
                      <a:ea typeface="맑은 고딕"/>
                    </a:rPr>
                    <a:t>/</a:t>
                  </a:r>
                  <a:r>
                    <a:rPr lang="ko-KR" altLang="en-US" sz="2300" b="1">
                      <a:latin typeface="맑은 고딕"/>
                      <a:ea typeface="맑은 고딕"/>
                    </a:rPr>
                    <a:t> 전기자재</a:t>
                  </a:r>
                </a:p>
              </p:txBody>
            </p:sp>
            <p:sp>
              <p:nvSpPr>
                <p:cNvPr id="31" name="모서리가 둥근 직사각형 28"/>
                <p:cNvSpPr/>
                <p:nvPr/>
              </p:nvSpPr>
              <p:spPr>
                <a:xfrm>
                  <a:off x="4053472" y="13147405"/>
                  <a:ext cx="6482906" cy="880325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52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 w="9525" cap="flat" cmpd="sng" algn="ctr">
                  <a:noFill/>
                  <a:prstDash val="solid"/>
                  <a:round/>
                  <a:headEnd w="med" len="med"/>
                  <a:tailEnd w="med" len="med"/>
                </a:ln>
                <a:effectLst/>
              </p:spPr>
              <p:txBody>
                <a:bodyPr wrap="none" anchor="ctr"/>
                <a:lstStyle/>
                <a:p>
                  <a:pPr lvl="0" algn="ctr">
                    <a:lnSpc>
                      <a:spcPct val="150000"/>
                    </a:lnSpc>
                    <a:defRPr/>
                  </a:pPr>
                  <a:r>
                    <a:rPr lang="en-US" altLang="ko-KR" sz="2300" b="1">
                      <a:latin typeface="맑은 고딕"/>
                      <a:ea typeface="맑은 고딕"/>
                    </a:rPr>
                    <a:t> www.daeyangelec.kr</a:t>
                  </a:r>
                  <a:endParaRPr lang="ko-KR" altLang="en-US" sz="2300" b="1">
                    <a:latin typeface="맑은 고딕"/>
                    <a:ea typeface="맑은 고딕"/>
                  </a:endParaRPr>
                </a:p>
              </p:txBody>
            </p:sp>
          </p:grpSp>
          <p:grpSp>
            <p:nvGrpSpPr>
              <p:cNvPr id="33" name="그룹 32"/>
              <p:cNvGrpSpPr/>
              <p:nvPr/>
            </p:nvGrpSpPr>
            <p:grpSpPr>
              <a:xfrm>
                <a:off x="6645561" y="13999374"/>
                <a:ext cx="4957009" cy="1672427"/>
                <a:chOff x="329330" y="-85714"/>
                <a:chExt cx="3155433" cy="806422"/>
              </a:xfrm>
            </p:grpSpPr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3"/>
                <a:stretch>
                  <a:fillRect/>
                </a:stretch>
              </p:blipFill>
              <p:spPr>
                <a:xfrm>
                  <a:off x="329330" y="-85714"/>
                  <a:ext cx="903740" cy="806422"/>
                </a:xfrm>
                <a:prstGeom prst="rect">
                  <a:avLst/>
                </a:prstGeom>
              </p:spPr>
            </p:pic>
            <p:sp>
              <p:nvSpPr>
                <p:cNvPr id="35" name="직사각형 34"/>
                <p:cNvSpPr/>
                <p:nvPr/>
              </p:nvSpPr>
              <p:spPr>
                <a:xfrm>
                  <a:off x="632350" y="212394"/>
                  <a:ext cx="2852413" cy="23744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r">
                    <a:defRPr/>
                  </a:pPr>
                  <a:r>
                    <a:rPr lang="en-US" altLang="ko-KR" sz="2600" b="0" cap="none" spc="0">
                      <a:ln w="0"/>
                      <a:solidFill>
                        <a:srgbClr val="432C23"/>
                      </a:solidFill>
                      <a:effectLst/>
                      <a:latin typeface="HY헤드라인M"/>
                      <a:ea typeface="HY헤드라인M"/>
                    </a:rPr>
                    <a:t>(</a:t>
                  </a:r>
                  <a:r>
                    <a:rPr lang="ko-KR" altLang="en-US" sz="2600" b="0" cap="none" spc="0">
                      <a:ln w="0"/>
                      <a:solidFill>
                        <a:srgbClr val="432C23"/>
                      </a:solidFill>
                      <a:effectLst/>
                      <a:latin typeface="HY헤드라인M"/>
                      <a:ea typeface="HY헤드라인M"/>
                    </a:rPr>
                    <a:t>주</a:t>
                  </a:r>
                  <a:r>
                    <a:rPr lang="en-US" altLang="ko-KR" sz="2600" b="0" cap="none" spc="0">
                      <a:ln w="0"/>
                      <a:solidFill>
                        <a:srgbClr val="432C23"/>
                      </a:solidFill>
                      <a:effectLst/>
                      <a:latin typeface="HY헤드라인M"/>
                      <a:ea typeface="HY헤드라인M"/>
                    </a:rPr>
                    <a:t>)</a:t>
                  </a:r>
                  <a:r>
                    <a:rPr lang="ko-KR" altLang="en-US" sz="2600" cap="none" spc="0">
                      <a:ln w="0"/>
                      <a:solidFill>
                        <a:srgbClr val="432C23"/>
                      </a:solidFill>
                      <a:effectLst/>
                      <a:latin typeface="HY헤드라인M"/>
                      <a:ea typeface="HY헤드라인M"/>
                    </a:rPr>
                    <a:t>대양전기엔지니어링</a:t>
                  </a:r>
                  <a:endParaRPr lang="en-US" altLang="ko-KR" sz="2600" cap="none" spc="0">
                    <a:ln w="0"/>
                    <a:solidFill>
                      <a:srgbClr val="432C23"/>
                    </a:solidFill>
                    <a:effectLst/>
                    <a:latin typeface="HY헤드라인M"/>
                    <a:ea typeface="HY헤드라인M"/>
                  </a:endParaRPr>
                </a:p>
              </p:txBody>
            </p:sp>
          </p:grpSp>
          <p:grpSp>
            <p:nvGrpSpPr>
              <p:cNvPr id="37" name="그룹 36"/>
              <p:cNvGrpSpPr/>
              <p:nvPr/>
            </p:nvGrpSpPr>
            <p:grpSpPr>
              <a:xfrm>
                <a:off x="175260" y="1313944"/>
                <a:ext cx="11066585" cy="1487872"/>
                <a:chOff x="0" y="1161544"/>
                <a:chExt cx="11066585" cy="1487872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1" y="1161544"/>
                  <a:ext cx="6096000" cy="10926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en-US" altLang="ko-KR" sz="2500" u="sng">
                      <a:solidFill>
                        <a:srgbClr val="EF740F"/>
                      </a:solidFill>
                      <a:latin typeface="HY헤드라인M"/>
                      <a:ea typeface="HY헤드라인M"/>
                    </a:rPr>
                    <a:t>Company Overview</a:t>
                  </a:r>
                </a:p>
                <a:p>
                  <a:pPr lvl="0">
                    <a:defRPr/>
                  </a:pPr>
                  <a:r>
                    <a:rPr lang="ko-KR" altLang="en-US" sz="4000">
                      <a:solidFill>
                        <a:schemeClr val="accent2">
                          <a:lumMod val="50000"/>
                        </a:schemeClr>
                      </a:solidFill>
                      <a:latin typeface="HY헤드라인M"/>
                      <a:ea typeface="HY헤드라인M"/>
                    </a:rPr>
                    <a:t>회 사 개 요</a:t>
                  </a:r>
                </a:p>
              </p:txBody>
            </p:sp>
            <p:cxnSp>
              <p:nvCxnSpPr>
                <p:cNvPr id="39" name="직선 연결선 38"/>
                <p:cNvCxnSpPr/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/>
                <p:cNvCxnSpPr/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그룹 4"/>
              <p:cNvGrpSpPr/>
              <p:nvPr/>
            </p:nvGrpSpPr>
            <p:grpSpPr>
              <a:xfrm>
                <a:off x="0" y="15671802"/>
                <a:ext cx="12229109" cy="594179"/>
                <a:chOff x="11017" y="-21266"/>
                <a:chExt cx="12205046" cy="828625"/>
              </a:xfr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29000">
                    <a:schemeClr val="accent1">
                      <a:lumMod val="75000"/>
                    </a:schemeClr>
                  </a:gs>
                  <a:gs pos="76140">
                    <a:schemeClr val="accent1">
                      <a:lumMod val="75000"/>
                    </a:schemeClr>
                  </a:gs>
                  <a:gs pos="51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  <a:tileRect/>
              </a:gradFill>
            </p:grpSpPr>
            <p:sp>
              <p:nvSpPr>
                <p:cNvPr id="8" name="직사각형 7"/>
                <p:cNvSpPr/>
                <p:nvPr/>
              </p:nvSpPr>
              <p:spPr>
                <a:xfrm>
                  <a:off x="11017" y="-21266"/>
                  <a:ext cx="12205046" cy="8286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 algn="ctr">
                    <a:defRPr/>
                  </a:pPr>
                  <a:endParaRPr lang="ko-KR" alt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8968616" y="140404"/>
                  <a:ext cx="3038899" cy="622364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en-US" altLang="ko-KR" sz="2300" i="1">
                      <a:solidFill>
                        <a:schemeClr val="bg1">
                          <a:lumMod val="95000"/>
                        </a:schemeClr>
                      </a:solidFill>
                      <a:latin typeface="Georgia"/>
                    </a:rPr>
                    <a:t>daeyangelec.kr</a:t>
                  </a:r>
                  <a:endParaRPr lang="ko-KR" altLang="en-US" sz="230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모서리가 둥근 직사각형 5"/>
              <p:cNvSpPr/>
              <p:nvPr/>
            </p:nvSpPr>
            <p:spPr>
              <a:xfrm>
                <a:off x="1762594" y="5765805"/>
                <a:ext cx="1939841" cy="883559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6000">
                    <a:schemeClr val="accent1">
                      <a:lumMod val="75000"/>
                    </a:schemeClr>
                  </a:gs>
                  <a:gs pos="67000">
                    <a:schemeClr val="accent1">
                      <a:lumMod val="75000"/>
                      <a:alpha val="3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lvl="0" algn="ctr">
                  <a:defRPr/>
                </a:pPr>
                <a:r>
                  <a:rPr lang="ko-KR" altLang="en-US" sz="2400" b="1">
                    <a:solidFill>
                      <a:schemeClr val="bg1"/>
                    </a:solidFill>
                    <a:latin typeface="맑은 고딕"/>
                    <a:ea typeface="맑은 고딕"/>
                  </a:rPr>
                  <a:t>업체소재지</a:t>
                </a:r>
              </a:p>
            </p:txBody>
          </p:sp>
          <p:sp>
            <p:nvSpPr>
              <p:cNvPr id="42" name="모서리가 둥근 직사각형 5"/>
              <p:cNvSpPr/>
              <p:nvPr/>
            </p:nvSpPr>
            <p:spPr>
              <a:xfrm>
                <a:off x="1762594" y="7030919"/>
                <a:ext cx="1939841" cy="883559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6000">
                    <a:schemeClr val="accent1">
                      <a:lumMod val="75000"/>
                    </a:schemeClr>
                  </a:gs>
                  <a:gs pos="67000">
                    <a:schemeClr val="accent1">
                      <a:lumMod val="75000"/>
                      <a:alpha val="3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lvl="0" algn="ctr">
                  <a:defRPr/>
                </a:pPr>
                <a:r>
                  <a:rPr lang="ko-KR" altLang="en-US" sz="2400" b="1">
                    <a:solidFill>
                      <a:schemeClr val="bg1"/>
                    </a:solidFill>
                    <a:latin typeface="맑은 고딕"/>
                    <a:ea typeface="맑은 고딕"/>
                  </a:rPr>
                  <a:t>연 락 처</a:t>
                </a:r>
              </a:p>
            </p:txBody>
          </p:sp>
          <p:sp>
            <p:nvSpPr>
              <p:cNvPr id="43" name="모서리가 둥근 직사각형 5"/>
              <p:cNvSpPr/>
              <p:nvPr/>
            </p:nvSpPr>
            <p:spPr>
              <a:xfrm>
                <a:off x="1762593" y="8316195"/>
                <a:ext cx="1939841" cy="883559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6000">
                    <a:schemeClr val="accent1">
                      <a:lumMod val="75000"/>
                    </a:schemeClr>
                  </a:gs>
                  <a:gs pos="67000">
                    <a:schemeClr val="accent1">
                      <a:lumMod val="75000"/>
                      <a:alpha val="3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lvl="0" algn="ctr">
                  <a:defRPr/>
                </a:pPr>
                <a:r>
                  <a:rPr lang="ko-KR" altLang="en-US" sz="2400" b="1">
                    <a:solidFill>
                      <a:schemeClr val="bg1"/>
                    </a:solidFill>
                    <a:latin typeface="맑은 고딕"/>
                    <a:ea typeface="맑은 고딕"/>
                  </a:rPr>
                  <a:t>자 본 금</a:t>
                </a:r>
              </a:p>
            </p:txBody>
          </p:sp>
          <p:sp>
            <p:nvSpPr>
              <p:cNvPr id="46" name="모서리가 둥근 직사각형 5"/>
              <p:cNvSpPr/>
              <p:nvPr/>
            </p:nvSpPr>
            <p:spPr>
              <a:xfrm>
                <a:off x="1762593" y="10925462"/>
                <a:ext cx="1939841" cy="883559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6000">
                    <a:schemeClr val="accent1">
                      <a:lumMod val="75000"/>
                    </a:schemeClr>
                  </a:gs>
                  <a:gs pos="67000">
                    <a:schemeClr val="accent1">
                      <a:lumMod val="75000"/>
                      <a:alpha val="3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lvl="0" algn="ctr">
                  <a:defRPr/>
                </a:pPr>
                <a:r>
                  <a:rPr lang="ko-KR" altLang="en-US" sz="2400" b="1">
                    <a:solidFill>
                      <a:schemeClr val="bg1"/>
                    </a:solidFill>
                    <a:latin typeface="맑은 고딕"/>
                    <a:ea typeface="맑은 고딕"/>
                  </a:rPr>
                  <a:t>주요사업내용</a:t>
                </a:r>
              </a:p>
            </p:txBody>
          </p:sp>
          <p:sp>
            <p:nvSpPr>
              <p:cNvPr id="47" name="모서리가 둥근 직사각형 5"/>
              <p:cNvSpPr/>
              <p:nvPr/>
            </p:nvSpPr>
            <p:spPr>
              <a:xfrm>
                <a:off x="1762593" y="12236644"/>
                <a:ext cx="1939841" cy="883559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6000">
                    <a:schemeClr val="accent1">
                      <a:lumMod val="75000"/>
                    </a:schemeClr>
                  </a:gs>
                  <a:gs pos="67000">
                    <a:schemeClr val="accent1">
                      <a:lumMod val="75000"/>
                      <a:alpha val="3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1"/>
                <a:tileRect/>
              </a:gradFill>
              <a:ln w="9525" cap="flat" cmpd="sng" algn="ctr">
                <a:noFill/>
                <a:prstDash val="solid"/>
                <a:round/>
                <a:headEnd w="med" len="med"/>
                <a:tailEnd w="med" len="med"/>
              </a:ln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lvl="0" algn="ctr">
                  <a:defRPr/>
                </a:pPr>
                <a:r>
                  <a:rPr lang="ko-KR" altLang="en-US" sz="2200" b="1">
                    <a:solidFill>
                      <a:schemeClr val="bg1"/>
                    </a:solidFill>
                    <a:latin typeface="맑은 고딕"/>
                    <a:ea typeface="맑은 고딕"/>
                  </a:rPr>
                  <a:t>홈페이지</a:t>
                </a:r>
              </a:p>
            </p:txBody>
          </p:sp>
          <p:cxnSp>
            <p:nvCxnSpPr>
              <p:cNvPr id="49" name="직선 연결선 48"/>
              <p:cNvCxnSpPr/>
              <p:nvPr/>
            </p:nvCxnSpPr>
            <p:spPr>
              <a:xfrm>
                <a:off x="4020331" y="5462317"/>
                <a:ext cx="6282259" cy="0"/>
              </a:xfrm>
              <a:prstGeom prst="line">
                <a:avLst/>
              </a:prstGeom>
              <a:ln w="60325" cmpd="thickThin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4716379" y="6736712"/>
                <a:ext cx="5586210" cy="0"/>
              </a:xfrm>
              <a:prstGeom prst="line">
                <a:avLst/>
              </a:prstGeom>
              <a:ln w="60325" cmpd="thickThin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5462337" y="8011278"/>
                <a:ext cx="4876232" cy="0"/>
              </a:xfrm>
              <a:prstGeom prst="line">
                <a:avLst/>
              </a:prstGeom>
              <a:ln w="60325" cmpd="thickThin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/>
              <p:cNvCxnSpPr/>
              <p:nvPr/>
            </p:nvCxnSpPr>
            <p:spPr>
              <a:xfrm>
                <a:off x="6158753" y="9286142"/>
                <a:ext cx="4179815" cy="0"/>
              </a:xfrm>
              <a:prstGeom prst="line">
                <a:avLst/>
              </a:prstGeom>
              <a:ln w="60325" cmpd="thickThin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>
                <a:off x="6898341" y="10612755"/>
                <a:ext cx="3421177" cy="0"/>
              </a:xfrm>
              <a:prstGeom prst="line">
                <a:avLst/>
              </a:prstGeom>
              <a:ln w="60325" cmpd="thickThin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>
                <a:off x="7617759" y="11915637"/>
                <a:ext cx="2701758" cy="0"/>
              </a:xfrm>
              <a:prstGeom prst="line">
                <a:avLst/>
              </a:prstGeom>
              <a:ln w="60325" cmpd="thickThin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/>
              <p:cNvCxnSpPr/>
              <p:nvPr/>
            </p:nvCxnSpPr>
            <p:spPr>
              <a:xfrm>
                <a:off x="8350624" y="13207343"/>
                <a:ext cx="1968893" cy="0"/>
              </a:xfrm>
              <a:prstGeom prst="line">
                <a:avLst/>
              </a:prstGeom>
              <a:ln w="60325" cmpd="thickThin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id="{0D35E7AB-D65F-78B7-239A-2B3CD92DF074}"/>
              </a:ext>
            </a:extLst>
          </p:cNvPr>
          <p:cNvSpPr/>
          <p:nvPr/>
        </p:nvSpPr>
        <p:spPr>
          <a:xfrm>
            <a:off x="1770615" y="3272803"/>
            <a:ext cx="1939841" cy="8835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6000">
                <a:schemeClr val="accent1">
                  <a:lumMod val="75000"/>
                </a:schemeClr>
              </a:gs>
              <a:gs pos="67000">
                <a:schemeClr val="accent1">
                  <a:lumMod val="75000"/>
                  <a:alpha val="3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outerShdw blurRad="25400" dist="127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/>
                <a:ea typeface="맑은 고딕"/>
              </a:rPr>
              <a:t>회 사 명</a:t>
            </a: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E86574BD-3716-C995-C9E1-85872708FBDB}"/>
              </a:ext>
            </a:extLst>
          </p:cNvPr>
          <p:cNvSpPr/>
          <p:nvPr/>
        </p:nvSpPr>
        <p:spPr>
          <a:xfrm>
            <a:off x="4028352" y="3272803"/>
            <a:ext cx="6352542" cy="88355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2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ko-KR" altLang="en-US" sz="2300" b="1">
                <a:latin typeface="맑은 고딕"/>
                <a:ea typeface="맑은 고딕"/>
              </a:rPr>
              <a:t> 주식회사 대양전기엔지니어링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5F38F28-46FD-6417-0E1C-DAA1305176DE}"/>
              </a:ext>
            </a:extLst>
          </p:cNvPr>
          <p:cNvCxnSpPr/>
          <p:nvPr/>
        </p:nvCxnSpPr>
        <p:spPr>
          <a:xfrm>
            <a:off x="4028353" y="4243122"/>
            <a:ext cx="6282259" cy="0"/>
          </a:xfrm>
          <a:prstGeom prst="line">
            <a:avLst/>
          </a:prstGeom>
          <a:ln w="60325" cmpd="thickThin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22"/>
          <p:cNvSpPr/>
          <p:nvPr/>
        </p:nvSpPr>
        <p:spPr>
          <a:xfrm>
            <a:off x="4020331" y="9627774"/>
            <a:ext cx="6352542" cy="88032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2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en-US" altLang="ko-KR" sz="2300" b="1" dirty="0">
                <a:latin typeface="맑은 고딕"/>
                <a:ea typeface="맑은 고딕"/>
              </a:rPr>
              <a:t> </a:t>
            </a:r>
            <a:r>
              <a:rPr lang="ko-KR" altLang="en-US" sz="2300" b="1" dirty="0">
                <a:latin typeface="맑은 고딕"/>
                <a:ea typeface="맑은 고딕"/>
              </a:rPr>
              <a:t>건설업 </a:t>
            </a:r>
            <a:r>
              <a:rPr lang="en-US" altLang="ko-KR" sz="2300" b="1" dirty="0">
                <a:latin typeface="맑은 고딕"/>
                <a:ea typeface="맑은 고딕"/>
              </a:rPr>
              <a:t>/ </a:t>
            </a:r>
            <a:r>
              <a:rPr lang="ko-KR" altLang="en-US" sz="2300" b="1" dirty="0">
                <a:latin typeface="맑은 고딕"/>
                <a:ea typeface="맑은 고딕"/>
              </a:rPr>
              <a:t>전기</a:t>
            </a:r>
            <a:r>
              <a:rPr lang="en-US" altLang="ko-KR" sz="2300" b="1" dirty="0">
                <a:latin typeface="맑은 고딕"/>
                <a:ea typeface="맑은 고딕"/>
              </a:rPr>
              <a:t>,</a:t>
            </a:r>
            <a:r>
              <a:rPr lang="ko-KR" altLang="en-US" sz="2300" b="1" dirty="0">
                <a:latin typeface="맑은 고딕"/>
                <a:ea typeface="맑은 고딕"/>
              </a:rPr>
              <a:t>통신</a:t>
            </a:r>
            <a:r>
              <a:rPr lang="en-US" altLang="ko-KR" sz="2300" b="1" dirty="0">
                <a:latin typeface="맑은 고딕"/>
                <a:ea typeface="맑은 고딕"/>
              </a:rPr>
              <a:t>,</a:t>
            </a:r>
            <a:r>
              <a:rPr lang="ko-KR" altLang="en-US" sz="2300" b="1" dirty="0">
                <a:latin typeface="맑은 고딕"/>
                <a:ea typeface="맑은 고딕"/>
              </a:rPr>
              <a:t>소방전문 </a:t>
            </a:r>
            <a:r>
              <a:rPr lang="ko-KR" altLang="en-US" sz="2300" b="1" dirty="0" err="1">
                <a:latin typeface="맑은 고딕"/>
                <a:ea typeface="맑은 고딕"/>
              </a:rPr>
              <a:t>공사업</a:t>
            </a:r>
            <a:endParaRPr lang="ko-KR" altLang="en-US" sz="2300" b="1" dirty="0">
              <a:latin typeface="맑은 고딕"/>
              <a:ea typeface="맑은 고딕"/>
            </a:endParaRPr>
          </a:p>
        </p:txBody>
      </p:sp>
      <p:sp>
        <p:nvSpPr>
          <p:cNvPr id="13" name="모서리가 둥근 직사각형 5"/>
          <p:cNvSpPr/>
          <p:nvPr/>
        </p:nvSpPr>
        <p:spPr>
          <a:xfrm>
            <a:off x="1762593" y="9627915"/>
            <a:ext cx="1939841" cy="8835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6000">
                <a:schemeClr val="accent1">
                  <a:lumMod val="75000"/>
                </a:schemeClr>
              </a:gs>
              <a:gs pos="67000">
                <a:schemeClr val="accent1">
                  <a:lumMod val="75000"/>
                  <a:alpha val="3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w="med" len="med"/>
            <a:tailEnd w="med" len="med"/>
          </a:ln>
          <a:effectLst>
            <a:outerShdw blurRad="25400" dist="127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lvl="0" algn="ctr"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맑은 고딕"/>
                <a:ea typeface="맑은 고딕"/>
              </a:rPr>
              <a:t>업태 </a:t>
            </a:r>
            <a:r>
              <a:rPr lang="en-US" altLang="ko-KR" sz="2400" b="1" dirty="0">
                <a:solidFill>
                  <a:schemeClr val="bg1"/>
                </a:solidFill>
                <a:latin typeface="맑은 고딕"/>
                <a:ea typeface="맑은 고딕"/>
              </a:rPr>
              <a:t>/ </a:t>
            </a:r>
            <a:r>
              <a:rPr lang="ko-KR" altLang="en-US" sz="2400" b="1" dirty="0">
                <a:solidFill>
                  <a:schemeClr val="bg1"/>
                </a:solidFill>
                <a:latin typeface="맑은 고딕"/>
                <a:ea typeface="맑은 고딕"/>
              </a:rPr>
              <a:t>업종</a:t>
            </a:r>
          </a:p>
        </p:txBody>
      </p:sp>
    </p:spTree>
    <p:extLst>
      <p:ext uri="{BB962C8B-B14F-4D97-AF65-F5344CB8AC3E}">
        <p14:creationId xmlns:p14="http://schemas.microsoft.com/office/powerpoint/2010/main" val="47380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>
            <a:extLst>
              <a:ext uri="{FF2B5EF4-FFF2-40B4-BE49-F238E27FC236}">
                <a16:creationId xmlns:a16="http://schemas.microsoft.com/office/drawing/2014/main" id="{0D2976EC-0ACC-56F1-1681-F823EFFB05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3528" y="-2069"/>
            <a:ext cx="10095167" cy="16256000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FD61FC99-AF0D-FB8C-8D7D-CA90FE436AAC}"/>
              </a:ext>
            </a:extLst>
          </p:cNvPr>
          <p:cNvGrpSpPr/>
          <p:nvPr/>
        </p:nvGrpSpPr>
        <p:grpSpPr>
          <a:xfrm>
            <a:off x="6645561" y="13999375"/>
            <a:ext cx="4957009" cy="1672427"/>
            <a:chOff x="329330" y="-85714"/>
            <a:chExt cx="3155433" cy="806422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B7B6FE-8B26-7403-FCAC-A81B6AFF2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3571" y1="43030" x2="23571" y2="43030"/>
                          <a14:foregroundMark x1="40000" y1="43030" x2="40000" y2="43030"/>
                          <a14:foregroundMark x1="62857" y1="43636" x2="62857" y2="43636"/>
                          <a14:foregroundMark x1="81429" y1="44242" x2="81429" y2="44242"/>
                        </a14:backgroundRemoval>
                      </a14:imgEffect>
                      <a14:imgEffect>
                        <a14:sharpenSoften amount="79000"/>
                      </a14:imgEffect>
                      <a14:imgEffect>
                        <a14:saturation sat="4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330" y="-85714"/>
              <a:ext cx="903740" cy="806422"/>
            </a:xfrm>
            <a:prstGeom prst="rect">
              <a:avLst/>
            </a:prstGeom>
          </p:spPr>
        </p:pic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0A49D15-2F43-670E-0B15-7CBEF224DC43}"/>
                </a:ext>
              </a:extLst>
            </p:cNvPr>
            <p:cNvSpPr/>
            <p:nvPr/>
          </p:nvSpPr>
          <p:spPr>
            <a:xfrm>
              <a:off x="632350" y="212394"/>
              <a:ext cx="2852413" cy="2374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</a:t>
              </a:r>
              <a:r>
                <a:rPr lang="en-US" altLang="ko-KR" sz="2600" b="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r>
                <a:rPr lang="ko-KR" altLang="en-US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대양전기엔지니어링</a:t>
              </a:r>
              <a:endParaRPr lang="en-US" altLang="ko-KR" sz="2600" cap="none" spc="0" dirty="0">
                <a:ln w="0"/>
                <a:solidFill>
                  <a:srgbClr val="432C23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A4C02E-5858-F549-557C-B3F62CCD7A88}"/>
              </a:ext>
            </a:extLst>
          </p:cNvPr>
          <p:cNvSpPr/>
          <p:nvPr/>
        </p:nvSpPr>
        <p:spPr>
          <a:xfrm>
            <a:off x="4465681" y="3481633"/>
            <a:ext cx="2212343" cy="733412"/>
          </a:xfrm>
          <a:prstGeom prst="rect">
            <a:avLst/>
          </a:prstGeom>
          <a:blipFill dpi="0" rotWithShape="1">
            <a:blip r:embed="rId7">
              <a:alphaModFix amt="85000"/>
            </a:blip>
            <a:srcRect/>
            <a:tile tx="0" ty="0" sx="100000" sy="100000" flip="none" algn="tl"/>
          </a:blipFill>
          <a:ln cap="rnd"/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7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대표이사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1208DE8-F03A-E2C9-AC74-408A350403C6}"/>
              </a:ext>
            </a:extLst>
          </p:cNvPr>
          <p:cNvSpPr/>
          <p:nvPr/>
        </p:nvSpPr>
        <p:spPr>
          <a:xfrm>
            <a:off x="2389042" y="4838759"/>
            <a:ext cx="2165867" cy="721341"/>
          </a:xfrm>
          <a:prstGeom prst="rect">
            <a:avLst/>
          </a:prstGeom>
          <a:blipFill dpi="0" rotWithShape="1">
            <a:blip r:embed="rId8">
              <a:alphaModFix amt="80000"/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 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86FDF74-3A65-0E68-17D2-77E56AF462F0}"/>
              </a:ext>
            </a:extLst>
          </p:cNvPr>
          <p:cNvSpPr/>
          <p:nvPr/>
        </p:nvSpPr>
        <p:spPr>
          <a:xfrm>
            <a:off x="6127527" y="6872139"/>
            <a:ext cx="2165867" cy="721341"/>
          </a:xfrm>
          <a:prstGeom prst="rect">
            <a:avLst/>
          </a:prstGeom>
          <a:blipFill dpi="0" rotWithShape="1">
            <a:blip r:embed="rId8">
              <a:alphaModFix amt="80000"/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공무임원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D86847D-6175-8224-2764-25E0002FAFC4}"/>
              </a:ext>
            </a:extLst>
          </p:cNvPr>
          <p:cNvSpPr/>
          <p:nvPr/>
        </p:nvSpPr>
        <p:spPr>
          <a:xfrm>
            <a:off x="673148" y="6845366"/>
            <a:ext cx="2165867" cy="721341"/>
          </a:xfrm>
          <a:prstGeom prst="rect">
            <a:avLst/>
          </a:prstGeom>
          <a:blipFill dpi="0" rotWithShape="1">
            <a:blip r:embed="rId8">
              <a:alphaModFix amt="80000"/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관리임원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0494B6F-5EDD-3B9F-DDBB-3A6E6FB209E9}"/>
              </a:ext>
            </a:extLst>
          </p:cNvPr>
          <p:cNvSpPr/>
          <p:nvPr/>
        </p:nvSpPr>
        <p:spPr>
          <a:xfrm>
            <a:off x="2964184" y="6845366"/>
            <a:ext cx="2165867" cy="721341"/>
          </a:xfrm>
          <a:prstGeom prst="rect">
            <a:avLst/>
          </a:prstGeom>
          <a:blipFill dpi="0" rotWithShape="1">
            <a:blip r:embed="rId8">
              <a:alphaModFix amt="80000"/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영업임원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FB0873C-1261-8071-E886-AD77BB2B7ED0}"/>
              </a:ext>
            </a:extLst>
          </p:cNvPr>
          <p:cNvSpPr/>
          <p:nvPr/>
        </p:nvSpPr>
        <p:spPr>
          <a:xfrm>
            <a:off x="9179487" y="6845366"/>
            <a:ext cx="1815742" cy="748114"/>
          </a:xfrm>
          <a:prstGeom prst="rect">
            <a:avLst/>
          </a:prstGeom>
          <a:blipFill dpi="0" rotWithShape="1">
            <a:blip r:embed="rId9">
              <a:alphaModFix amt="86000"/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  <a:effectLst>
            <a:glow rad="12700">
              <a:schemeClr val="bg1">
                <a:lumMod val="5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현장관리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6877C1E-C726-244A-2BEA-9FFD283EC718}"/>
              </a:ext>
            </a:extLst>
          </p:cNvPr>
          <p:cNvSpPr/>
          <p:nvPr/>
        </p:nvSpPr>
        <p:spPr>
          <a:xfrm>
            <a:off x="811539" y="8061482"/>
            <a:ext cx="2003776" cy="721341"/>
          </a:xfrm>
          <a:prstGeom prst="rect">
            <a:avLst/>
          </a:prstGeom>
          <a:blipFill>
            <a:blip r:embed="rId11">
              <a:alphaModFix amt="8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accent2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총 무 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E729C6F-0F80-5D35-7E3B-C36893A33184}"/>
              </a:ext>
            </a:extLst>
          </p:cNvPr>
          <p:cNvSpPr/>
          <p:nvPr/>
        </p:nvSpPr>
        <p:spPr>
          <a:xfrm>
            <a:off x="811539" y="9003030"/>
            <a:ext cx="2003776" cy="721341"/>
          </a:xfrm>
          <a:prstGeom prst="rect">
            <a:avLst/>
          </a:prstGeom>
          <a:blipFill>
            <a:blip r:embed="rId11">
              <a:alphaModFix amt="8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accent2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 산 팀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8A1F6AB-CB93-B1E6-0E13-66CD6AAF7E00}"/>
              </a:ext>
            </a:extLst>
          </p:cNvPr>
          <p:cNvSpPr/>
          <p:nvPr/>
        </p:nvSpPr>
        <p:spPr>
          <a:xfrm>
            <a:off x="2942919" y="8061481"/>
            <a:ext cx="2003776" cy="721341"/>
          </a:xfrm>
          <a:prstGeom prst="rect">
            <a:avLst/>
          </a:prstGeom>
          <a:blipFill>
            <a:blip r:embed="rId11">
              <a:alphaModFix amt="8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accent2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영 업 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18CDBE9-42E1-CF22-F1FE-D4AEFD7C033D}"/>
              </a:ext>
            </a:extLst>
          </p:cNvPr>
          <p:cNvSpPr/>
          <p:nvPr/>
        </p:nvSpPr>
        <p:spPr>
          <a:xfrm>
            <a:off x="5360490" y="8061480"/>
            <a:ext cx="2003776" cy="721341"/>
          </a:xfrm>
          <a:prstGeom prst="rect">
            <a:avLst/>
          </a:prstGeom>
          <a:blipFill>
            <a:blip r:embed="rId11">
              <a:alphaModFix amt="8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accent2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 무 팀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65254D7-0F9E-0B23-5CC7-B0F312F81B25}"/>
              </a:ext>
            </a:extLst>
          </p:cNvPr>
          <p:cNvSpPr/>
          <p:nvPr/>
        </p:nvSpPr>
        <p:spPr>
          <a:xfrm>
            <a:off x="7458373" y="8060528"/>
            <a:ext cx="2003776" cy="721341"/>
          </a:xfrm>
          <a:prstGeom prst="rect">
            <a:avLst/>
          </a:prstGeom>
          <a:blipFill>
            <a:blip r:embed="rId11">
              <a:alphaModFix amt="8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accent2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 재 팀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B01E985-52D5-CA87-9BFF-A5E06023C612}"/>
              </a:ext>
            </a:extLst>
          </p:cNvPr>
          <p:cNvSpPr/>
          <p:nvPr/>
        </p:nvSpPr>
        <p:spPr>
          <a:xfrm>
            <a:off x="3062700" y="9155299"/>
            <a:ext cx="1833335" cy="1990338"/>
          </a:xfrm>
          <a:prstGeom prst="rect">
            <a:avLst/>
          </a:prstGeom>
          <a:blipFill dpi="0" rotWithShape="1">
            <a:blip r:embed="rId9">
              <a:alphaModFix amt="86000"/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  <a:effectLst>
            <a:glow rad="12700">
              <a:schemeClr val="bg1">
                <a:lumMod val="5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입찰관리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계약관리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CBE9357-1CC8-36A0-FBA0-542782D7B8F5}"/>
              </a:ext>
            </a:extLst>
          </p:cNvPr>
          <p:cNvSpPr/>
          <p:nvPr/>
        </p:nvSpPr>
        <p:spPr>
          <a:xfrm>
            <a:off x="5378791" y="9138672"/>
            <a:ext cx="1829581" cy="4038465"/>
          </a:xfrm>
          <a:prstGeom prst="rect">
            <a:avLst/>
          </a:prstGeom>
          <a:blipFill dpi="0" rotWithShape="1">
            <a:blip r:embed="rId9">
              <a:alphaModFix amt="86000"/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  <a:effectLst>
            <a:glow rad="12700">
              <a:schemeClr val="bg1">
                <a:lumMod val="5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공사관리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노무관리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안전관리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품질관리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환경관리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9BF9F03-A454-6323-AE0E-0F1C4CA3A7B3}"/>
              </a:ext>
            </a:extLst>
          </p:cNvPr>
          <p:cNvSpPr/>
          <p:nvPr/>
        </p:nvSpPr>
        <p:spPr>
          <a:xfrm>
            <a:off x="7472596" y="9153238"/>
            <a:ext cx="1829581" cy="2573390"/>
          </a:xfrm>
          <a:prstGeom prst="rect">
            <a:avLst/>
          </a:prstGeom>
          <a:blipFill dpi="0" rotWithShape="1">
            <a:blip r:embed="rId9">
              <a:alphaModFix amt="86000"/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  <a:effectLst>
            <a:glow rad="12700">
              <a:schemeClr val="bg1">
                <a:lumMod val="5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구매관리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출고관리</a:t>
            </a:r>
            <a:endParaRPr lang="en-US" altLang="ko-KR" sz="2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재고관리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F00817B3-F1FF-C030-6EB5-7EE4FC644E4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571853" y="4215045"/>
            <a:ext cx="0" cy="2356812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B1293C3D-30E2-64CD-4757-7E8023F3CD21}"/>
              </a:ext>
            </a:extLst>
          </p:cNvPr>
          <p:cNvCxnSpPr>
            <a:cxnSpLocks/>
          </p:cNvCxnSpPr>
          <p:nvPr/>
        </p:nvCxnSpPr>
        <p:spPr>
          <a:xfrm>
            <a:off x="1845141" y="6582874"/>
            <a:ext cx="8240357" cy="0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CBC0DD8F-9527-DBAE-3A8B-9615DA69FAB2}"/>
              </a:ext>
            </a:extLst>
          </p:cNvPr>
          <p:cNvCxnSpPr>
            <a:cxnSpLocks/>
          </p:cNvCxnSpPr>
          <p:nvPr/>
        </p:nvCxnSpPr>
        <p:spPr>
          <a:xfrm>
            <a:off x="1845141" y="6593122"/>
            <a:ext cx="0" cy="253105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7846EE46-37AD-435A-7099-8B1492F357E8}"/>
              </a:ext>
            </a:extLst>
          </p:cNvPr>
          <p:cNvCxnSpPr>
            <a:cxnSpLocks/>
          </p:cNvCxnSpPr>
          <p:nvPr/>
        </p:nvCxnSpPr>
        <p:spPr>
          <a:xfrm>
            <a:off x="3976521" y="6584059"/>
            <a:ext cx="0" cy="253105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ED61FD76-A526-BB68-60F9-4D1C014A682D}"/>
              </a:ext>
            </a:extLst>
          </p:cNvPr>
          <p:cNvCxnSpPr>
            <a:cxnSpLocks/>
          </p:cNvCxnSpPr>
          <p:nvPr/>
        </p:nvCxnSpPr>
        <p:spPr>
          <a:xfrm>
            <a:off x="7182394" y="6608017"/>
            <a:ext cx="0" cy="253105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EA10A9F8-FB0C-7AAF-DF04-205B1A559575}"/>
              </a:ext>
            </a:extLst>
          </p:cNvPr>
          <p:cNvCxnSpPr>
            <a:cxnSpLocks/>
          </p:cNvCxnSpPr>
          <p:nvPr/>
        </p:nvCxnSpPr>
        <p:spPr>
          <a:xfrm>
            <a:off x="10102905" y="6584059"/>
            <a:ext cx="0" cy="253105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4BF8811-B211-A90F-8522-8B887234D72A}"/>
              </a:ext>
            </a:extLst>
          </p:cNvPr>
          <p:cNvSpPr/>
          <p:nvPr/>
        </p:nvSpPr>
        <p:spPr>
          <a:xfrm>
            <a:off x="7168355" y="4371366"/>
            <a:ext cx="2165867" cy="721341"/>
          </a:xfrm>
          <a:prstGeom prst="rect">
            <a:avLst/>
          </a:prstGeom>
          <a:blipFill dpi="0" rotWithShape="1">
            <a:blip r:embed="rId8">
              <a:alphaModFix amt="80000"/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고 문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F3B3FDCC-2647-8B97-D9CA-4F2F2282F8AE}"/>
              </a:ext>
            </a:extLst>
          </p:cNvPr>
          <p:cNvSpPr/>
          <p:nvPr/>
        </p:nvSpPr>
        <p:spPr>
          <a:xfrm>
            <a:off x="7175709" y="5387817"/>
            <a:ext cx="2003776" cy="721341"/>
          </a:xfrm>
          <a:prstGeom prst="rect">
            <a:avLst/>
          </a:prstGeom>
          <a:blipFill>
            <a:blip r:embed="rId11">
              <a:alphaModFix amt="8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a:blip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 dirty="0">
                <a:solidFill>
                  <a:schemeClr val="accent2">
                    <a:lumMod val="50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 획 팀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2B4B316D-D6DE-5987-BC25-B0E6EDA739E1}"/>
              </a:ext>
            </a:extLst>
          </p:cNvPr>
          <p:cNvCxnSpPr>
            <a:cxnSpLocks/>
          </p:cNvCxnSpPr>
          <p:nvPr/>
        </p:nvCxnSpPr>
        <p:spPr>
          <a:xfrm>
            <a:off x="8477941" y="8818890"/>
            <a:ext cx="0" cy="306092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E00BC9E-5245-55B6-DADC-941BD7411E62}"/>
              </a:ext>
            </a:extLst>
          </p:cNvPr>
          <p:cNvCxnSpPr>
            <a:cxnSpLocks/>
          </p:cNvCxnSpPr>
          <p:nvPr/>
        </p:nvCxnSpPr>
        <p:spPr>
          <a:xfrm>
            <a:off x="1845141" y="7593480"/>
            <a:ext cx="0" cy="455325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EC654CBE-E8D6-0D90-0E46-E9A479D43E8D}"/>
              </a:ext>
            </a:extLst>
          </p:cNvPr>
          <p:cNvCxnSpPr>
            <a:cxnSpLocks/>
          </p:cNvCxnSpPr>
          <p:nvPr/>
        </p:nvCxnSpPr>
        <p:spPr>
          <a:xfrm>
            <a:off x="3976521" y="7583972"/>
            <a:ext cx="0" cy="455325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D8228C6B-862E-E8AD-451A-4B63AA6A885E}"/>
              </a:ext>
            </a:extLst>
          </p:cNvPr>
          <p:cNvCxnSpPr>
            <a:cxnSpLocks/>
          </p:cNvCxnSpPr>
          <p:nvPr/>
        </p:nvCxnSpPr>
        <p:spPr>
          <a:xfrm>
            <a:off x="7208373" y="7605203"/>
            <a:ext cx="0" cy="200889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66F7FA58-BDED-D51D-DD9C-4F7444AC2D72}"/>
              </a:ext>
            </a:extLst>
          </p:cNvPr>
          <p:cNvCxnSpPr>
            <a:cxnSpLocks/>
          </p:cNvCxnSpPr>
          <p:nvPr/>
        </p:nvCxnSpPr>
        <p:spPr>
          <a:xfrm>
            <a:off x="1845141" y="8793592"/>
            <a:ext cx="0" cy="189632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D945B1B8-F162-3463-1AB4-6B4F9B4DA628}"/>
              </a:ext>
            </a:extLst>
          </p:cNvPr>
          <p:cNvCxnSpPr>
            <a:cxnSpLocks/>
          </p:cNvCxnSpPr>
          <p:nvPr/>
        </p:nvCxnSpPr>
        <p:spPr>
          <a:xfrm>
            <a:off x="8470710" y="7843883"/>
            <a:ext cx="0" cy="200889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CCB196A0-A7C9-3883-D312-F04500B616D3}"/>
              </a:ext>
            </a:extLst>
          </p:cNvPr>
          <p:cNvCxnSpPr>
            <a:cxnSpLocks/>
          </p:cNvCxnSpPr>
          <p:nvPr/>
        </p:nvCxnSpPr>
        <p:spPr>
          <a:xfrm>
            <a:off x="6230522" y="7847916"/>
            <a:ext cx="0" cy="200889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06086166-CE4B-A5B1-BCD4-74599E967D75}"/>
              </a:ext>
            </a:extLst>
          </p:cNvPr>
          <p:cNvCxnSpPr>
            <a:cxnSpLocks/>
          </p:cNvCxnSpPr>
          <p:nvPr/>
        </p:nvCxnSpPr>
        <p:spPr>
          <a:xfrm>
            <a:off x="6226663" y="7806092"/>
            <a:ext cx="2230600" cy="5468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527425F7-3046-417A-9E32-255DC965F559}"/>
              </a:ext>
            </a:extLst>
          </p:cNvPr>
          <p:cNvCxnSpPr>
            <a:cxnSpLocks/>
          </p:cNvCxnSpPr>
          <p:nvPr/>
        </p:nvCxnSpPr>
        <p:spPr>
          <a:xfrm>
            <a:off x="4554909" y="5196116"/>
            <a:ext cx="1890864" cy="0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5E7E9645-4078-CC6B-FB53-6E4E5A3ACF5F}"/>
              </a:ext>
            </a:extLst>
          </p:cNvPr>
          <p:cNvCxnSpPr>
            <a:cxnSpLocks/>
          </p:cNvCxnSpPr>
          <p:nvPr/>
        </p:nvCxnSpPr>
        <p:spPr>
          <a:xfrm flipH="1">
            <a:off x="6483628" y="4728687"/>
            <a:ext cx="10271" cy="972159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137A4BE3-8EFB-195A-7BFC-AAEB3DD6195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493899" y="4728687"/>
            <a:ext cx="674456" cy="3350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A99A85BF-9941-488C-4A69-C294D297D607}"/>
              </a:ext>
            </a:extLst>
          </p:cNvPr>
          <p:cNvCxnSpPr>
            <a:cxnSpLocks/>
          </p:cNvCxnSpPr>
          <p:nvPr/>
        </p:nvCxnSpPr>
        <p:spPr>
          <a:xfrm>
            <a:off x="6487509" y="5713393"/>
            <a:ext cx="674456" cy="3350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CA9D39F2-B879-645D-85C9-962E6B127EE8}"/>
              </a:ext>
            </a:extLst>
          </p:cNvPr>
          <p:cNvCxnSpPr>
            <a:cxnSpLocks/>
          </p:cNvCxnSpPr>
          <p:nvPr/>
        </p:nvCxnSpPr>
        <p:spPr>
          <a:xfrm>
            <a:off x="6245238" y="8820712"/>
            <a:ext cx="7230" cy="316825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707E3618-76FB-1956-4C8C-05EF962105F4}"/>
              </a:ext>
            </a:extLst>
          </p:cNvPr>
          <p:cNvCxnSpPr>
            <a:cxnSpLocks/>
          </p:cNvCxnSpPr>
          <p:nvPr/>
        </p:nvCxnSpPr>
        <p:spPr>
          <a:xfrm>
            <a:off x="3976521" y="8820729"/>
            <a:ext cx="3153" cy="339550"/>
          </a:xfrm>
          <a:prstGeom prst="line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EE04616-82EB-C408-79A6-9CF9AF7854C0}"/>
              </a:ext>
            </a:extLst>
          </p:cNvPr>
          <p:cNvGrpSpPr/>
          <p:nvPr/>
        </p:nvGrpSpPr>
        <p:grpSpPr>
          <a:xfrm>
            <a:off x="175260" y="1313944"/>
            <a:ext cx="11066585" cy="1487872"/>
            <a:chOff x="0" y="1161544"/>
            <a:chExt cx="11066585" cy="14878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6DA247-2CD0-A28C-943E-CDB7489B8870}"/>
                </a:ext>
              </a:extLst>
            </p:cNvPr>
            <p:cNvSpPr txBox="1"/>
            <p:nvPr/>
          </p:nvSpPr>
          <p:spPr>
            <a:xfrm>
              <a:off x="1" y="1161544"/>
              <a:ext cx="6096000" cy="10926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500" u="sng" dirty="0">
                  <a:solidFill>
                    <a:srgbClr val="F18023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Organization Chart</a:t>
              </a:r>
            </a:p>
            <a:p>
              <a:r>
                <a:rPr lang="ko-KR" altLang="en-US" sz="4000" dirty="0">
                  <a:solidFill>
                    <a:schemeClr val="accent2">
                      <a:lumMod val="50000"/>
                    </a:schemeClr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회 사 조 직 도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1DE3651F-0822-A321-A353-4CB34709C7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85300"/>
              <a:ext cx="96363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76558C7-CE42-38B7-6E46-0BFB9FCD531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649416"/>
              <a:ext cx="11066585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6DA43A-B42F-0055-DC20-342A99E3D1CE}"/>
              </a:ext>
            </a:extLst>
          </p:cNvPr>
          <p:cNvGrpSpPr/>
          <p:nvPr/>
        </p:nvGrpSpPr>
        <p:grpSpPr>
          <a:xfrm>
            <a:off x="0" y="15671802"/>
            <a:ext cx="12229109" cy="594179"/>
            <a:chOff x="11017" y="-21266"/>
            <a:chExt cx="12205046" cy="828625"/>
          </a:xfrm>
          <a:gradFill flip="none" rotWithShape="1">
            <a:gsLst>
              <a:gs pos="0">
                <a:schemeClr val="accent2">
                  <a:lumMod val="50000"/>
                </a:schemeClr>
              </a:gs>
              <a:gs pos="29000">
                <a:schemeClr val="accent1">
                  <a:lumMod val="75000"/>
                </a:schemeClr>
              </a:gs>
              <a:gs pos="76137">
                <a:schemeClr val="accent1">
                  <a:lumMod val="7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EE5084B-8D6B-C8A1-37D1-960A50F972DF}"/>
                </a:ext>
              </a:extLst>
            </p:cNvPr>
            <p:cNvSpPr/>
            <p:nvPr/>
          </p:nvSpPr>
          <p:spPr>
            <a:xfrm>
              <a:off x="11017" y="-21266"/>
              <a:ext cx="12205046" cy="8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53CACA7-928C-F8D2-1085-160829A591FB}"/>
                </a:ext>
              </a:extLst>
            </p:cNvPr>
            <p:cNvSpPr txBox="1"/>
            <p:nvPr/>
          </p:nvSpPr>
          <p:spPr>
            <a:xfrm>
              <a:off x="8968616" y="140404"/>
              <a:ext cx="3038899" cy="6223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300" i="1" dirty="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</a:rPr>
                <a:t>daeyangelec.kr</a:t>
              </a:r>
              <a:endParaRPr lang="ko-KR" altLang="en-US" sz="23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52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725C0F05-073D-84C4-F201-5F32CC8A5438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A1DAE29-9802-A97B-9137-A38CA1BF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02100DB-1A8D-D544-3E5B-B5B4D8F84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l="1393" t="828" r="1393" b="828"/>
            <a:stretch/>
          </p:blipFill>
          <p:spPr>
            <a:xfrm>
              <a:off x="2010940" y="3103542"/>
              <a:ext cx="8095586" cy="10657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D5E578DB-D98D-0238-2DC3-0D8E6936B4A8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6315A86A-9558-B80D-00D4-4D8B98EA7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DC232752-9186-504D-1E6C-3B8F149B79F5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08C3CA20-AA1F-46AB-86F5-F56B116351C2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92987B94-4CF0-B30D-24E4-A163B37823DB}"/>
                  </a:ext>
                </a:extLst>
              </p:cNvPr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62A90D1C-0B73-8B49-193A-F7BD411403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직선 연결선 11">
                  <a:extLst>
                    <a:ext uri="{FF2B5EF4-FFF2-40B4-BE49-F238E27FC236}">
                      <a16:creationId xmlns:a16="http://schemas.microsoft.com/office/drawing/2014/main" id="{06069835-A731-21F0-E065-E12D8F69E2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D51CB5-8380-BEA3-D533-20C28256CDAE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Business Registration</a:t>
                </a: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사 업 자 등 록 증</a:t>
                </a: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E37EFF1-07DE-5F93-DD0C-DC5CF05B32F0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C1B6EBBC-69C1-0723-9D84-1A9E21BBBE21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EC41E9-27F0-3BB6-8C11-CBC90C519C33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403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85DACBAE-7B46-BD29-2BF2-68322873BD5D}"/>
              </a:ext>
            </a:extLst>
          </p:cNvPr>
          <p:cNvGrpSpPr/>
          <p:nvPr/>
        </p:nvGrpSpPr>
        <p:grpSpPr>
          <a:xfrm>
            <a:off x="0" y="0"/>
            <a:ext cx="12229109" cy="16265981"/>
            <a:chOff x="0" y="0"/>
            <a:chExt cx="12229109" cy="1626598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23CEECD-E5BE-908A-D568-45FCE2A2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62657" cy="16256000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069AD74-D5FE-22C9-CF3E-0B8DFB5A2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124" r="2124"/>
            <a:stretch/>
          </p:blipFill>
          <p:spPr>
            <a:xfrm>
              <a:off x="2234555" y="3103542"/>
              <a:ext cx="7823845" cy="10656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BE6D3382-84B4-0254-C5A7-6278688450D6}"/>
                </a:ext>
              </a:extLst>
            </p:cNvPr>
            <p:cNvGrpSpPr/>
            <p:nvPr/>
          </p:nvGrpSpPr>
          <p:grpSpPr>
            <a:xfrm>
              <a:off x="6645561" y="13999375"/>
              <a:ext cx="4957009" cy="1672427"/>
              <a:chOff x="329330" y="-85714"/>
              <a:chExt cx="3155433" cy="806422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3C0654CC-9CD0-0E65-FDF7-0CEAA291A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571" y1="43030" x2="23571" y2="43030"/>
                            <a14:foregroundMark x1="40000" y1="43030" x2="40000" y2="43030"/>
                            <a14:foregroundMark x1="62857" y1="43636" x2="62857" y2="43636"/>
                            <a14:foregroundMark x1="81429" y1="44242" x2="81429" y2="44242"/>
                          </a14:backgroundRemoval>
                        </a14:imgEffect>
                        <a14:imgEffect>
                          <a14:sharpenSoften amount="79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9330" y="-85714"/>
                <a:ext cx="903740" cy="806422"/>
              </a:xfrm>
              <a:prstGeom prst="rect">
                <a:avLst/>
              </a:prstGeom>
            </p:spPr>
          </p:pic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871CC67-1FCC-341F-EC1A-92D34DC418D4}"/>
                  </a:ext>
                </a:extLst>
              </p:cNvPr>
              <p:cNvSpPr/>
              <p:nvPr/>
            </p:nvSpPr>
            <p:spPr>
              <a:xfrm>
                <a:off x="632350" y="212394"/>
                <a:ext cx="2852413" cy="23744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(</a:t>
                </a:r>
                <a:r>
                  <a:rPr lang="ko-KR" altLang="en-US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주</a:t>
                </a:r>
                <a:r>
                  <a:rPr lang="en-US" altLang="ko-KR" sz="2600" b="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)</a:t>
                </a:r>
                <a:r>
                  <a:rPr lang="ko-KR" altLang="en-US" sz="2600" cap="none" spc="0" dirty="0">
                    <a:ln w="0"/>
                    <a:solidFill>
                      <a:srgbClr val="432C23"/>
                    </a:solidFill>
                    <a:effectLst/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대양전기엔지니어링</a:t>
                </a:r>
                <a:endParaRPr lang="en-US" altLang="ko-KR" sz="2600" cap="none" spc="0" dirty="0">
                  <a:ln w="0"/>
                  <a:solidFill>
                    <a:srgbClr val="432C23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79D396F-827C-E8EF-4934-06D26781E68A}"/>
                </a:ext>
              </a:extLst>
            </p:cNvPr>
            <p:cNvGrpSpPr/>
            <p:nvPr/>
          </p:nvGrpSpPr>
          <p:grpSpPr>
            <a:xfrm>
              <a:off x="174168" y="1161544"/>
              <a:ext cx="11066585" cy="1487872"/>
              <a:chOff x="0" y="1161544"/>
              <a:chExt cx="11066585" cy="1487872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8FAA7DCD-549E-D8D6-2DAD-4512E133D887}"/>
                  </a:ext>
                </a:extLst>
              </p:cNvPr>
              <p:cNvGrpSpPr/>
              <p:nvPr/>
            </p:nvGrpSpPr>
            <p:grpSpPr>
              <a:xfrm>
                <a:off x="0" y="2485300"/>
                <a:ext cx="11066585" cy="164116"/>
                <a:chOff x="0" y="2485300"/>
                <a:chExt cx="11066585" cy="164116"/>
              </a:xfrm>
            </p:grpSpPr>
            <p:cxnSp>
              <p:nvCxnSpPr>
                <p:cNvPr id="10" name="직선 연결선 9">
                  <a:extLst>
                    <a:ext uri="{FF2B5EF4-FFF2-40B4-BE49-F238E27FC236}">
                      <a16:creationId xmlns:a16="http://schemas.microsoft.com/office/drawing/2014/main" id="{76144D73-409D-AECC-F717-68E47C718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485300"/>
                  <a:ext cx="96363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58D5E6FB-32D7-38BF-00F6-ABB3BA4F3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2649416"/>
                  <a:ext cx="11066585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69A83E-EC1A-EDD6-872E-DA8BC0CA746B}"/>
                  </a:ext>
                </a:extLst>
              </p:cNvPr>
              <p:cNvSpPr txBox="1"/>
              <p:nvPr/>
            </p:nvSpPr>
            <p:spPr>
              <a:xfrm>
                <a:off x="1" y="1161544"/>
                <a:ext cx="6095999" cy="10926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+mn-cs"/>
                  </a:rPr>
                  <a:t>Registration Certificate and License</a:t>
                </a:r>
                <a:endParaRPr lang="en-US" altLang="ko-KR" sz="4000" dirty="0">
                  <a:solidFill>
                    <a:srgbClr val="4472C4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endParaRPr>
              </a:p>
              <a:p>
                <a:r>
                  <a:rPr lang="ko-KR" altLang="en-US" sz="4000" dirty="0">
                    <a:solidFill>
                      <a:schemeClr val="accent2">
                        <a:lumMod val="50000"/>
                      </a:schemeClr>
                    </a:solidFill>
                    <a:latin typeface="HY헤드라인M" panose="02030600000101010101" pitchFamily="18" charset="-127"/>
                    <a:ea typeface="HY헤드라인M" panose="02030600000101010101" pitchFamily="18" charset="-127"/>
                  </a:rPr>
                  <a:t>인 감 증 명 서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0C46A3D-A9A2-B216-84CD-3E4B85E020F9}"/>
                </a:ext>
              </a:extLst>
            </p:cNvPr>
            <p:cNvGrpSpPr/>
            <p:nvPr/>
          </p:nvGrpSpPr>
          <p:grpSpPr>
            <a:xfrm>
              <a:off x="0" y="15671802"/>
              <a:ext cx="12229109" cy="594179"/>
              <a:chOff x="11017" y="-21266"/>
              <a:chExt cx="12205046" cy="828625"/>
            </a:xfr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29000">
                  <a:schemeClr val="accent1">
                    <a:lumMod val="75000"/>
                  </a:schemeClr>
                </a:gs>
                <a:gs pos="76137">
                  <a:schemeClr val="accent1">
                    <a:lumMod val="7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7C78B82-8551-A7AC-0D09-C76156451675}"/>
                  </a:ext>
                </a:extLst>
              </p:cNvPr>
              <p:cNvSpPr/>
              <p:nvPr/>
            </p:nvSpPr>
            <p:spPr>
              <a:xfrm>
                <a:off x="11017" y="-21266"/>
                <a:ext cx="12205046" cy="828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19373-47F6-3DE7-D039-FF26A903B4DD}"/>
                  </a:ext>
                </a:extLst>
              </p:cNvPr>
              <p:cNvSpPr txBox="1"/>
              <p:nvPr/>
            </p:nvSpPr>
            <p:spPr>
              <a:xfrm>
                <a:off x="8968616" y="140404"/>
                <a:ext cx="3038899" cy="6223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300" i="1" dirty="0">
                    <a:solidFill>
                      <a:schemeClr val="bg1">
                        <a:lumMod val="95000"/>
                      </a:schemeClr>
                    </a:solidFill>
                    <a:latin typeface="Georgia" panose="02040502050405020303" pitchFamily="18" charset="0"/>
                  </a:rPr>
                  <a:t>daeyangelec.kr</a:t>
                </a:r>
                <a:endParaRPr lang="ko-KR" altLang="en-US" sz="23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9D91C9E-681C-AC5A-8E51-2BF561AC4763}"/>
              </a:ext>
            </a:extLst>
          </p:cNvPr>
          <p:cNvSpPr txBox="1"/>
          <p:nvPr/>
        </p:nvSpPr>
        <p:spPr>
          <a:xfrm>
            <a:off x="2875548" y="7479449"/>
            <a:ext cx="6472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432293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FZYaoTi"/>
        <a:font script="Hant" typeface="Microsoft JhengHei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STXinwei"/>
        <a:font script="Hant" typeface="Microsoft JhengHei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사용자 지정</PresentationFormat>
  <Paragraphs>190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HY견명조</vt:lpstr>
      <vt:lpstr>HY헤드라인M</vt:lpstr>
      <vt:lpstr>굴림</vt:lpstr>
      <vt:lpstr>맑은 고딕</vt:lpstr>
      <vt:lpstr>바탕</vt:lpstr>
      <vt:lpstr>Arial</vt:lpstr>
      <vt:lpstr>Georgia</vt:lpstr>
      <vt:lpstr>Trebuchet MS</vt:lpstr>
      <vt:lpstr>Wingdings</vt:lpstr>
      <vt:lpstr>Wingdings 3</vt:lpstr>
      <vt:lpstr>패싯</vt:lpstr>
      <vt:lpstr>    Company Profile 공.사.지.명.원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well</dc:creator>
  <cp:lastModifiedBy>CHANGSU JEONG</cp:lastModifiedBy>
  <cp:revision>96</cp:revision>
  <dcterms:created xsi:type="dcterms:W3CDTF">2020-08-28T02:58:58Z</dcterms:created>
  <dcterms:modified xsi:type="dcterms:W3CDTF">2024-10-16T04:29:48Z</dcterms:modified>
  <cp:version/>
</cp:coreProperties>
</file>